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43"/>
  </p:notesMasterIdLst>
  <p:handoutMasterIdLst>
    <p:handoutMasterId r:id="rId44"/>
  </p:handoutMasterIdLst>
  <p:sldIdLst>
    <p:sldId id="256" r:id="rId2"/>
    <p:sldId id="499" r:id="rId3"/>
    <p:sldId id="500" r:id="rId4"/>
    <p:sldId id="501" r:id="rId5"/>
    <p:sldId id="502" r:id="rId6"/>
    <p:sldId id="504" r:id="rId7"/>
    <p:sldId id="505" r:id="rId8"/>
    <p:sldId id="506" r:id="rId9"/>
    <p:sldId id="507" r:id="rId10"/>
    <p:sldId id="508" r:id="rId11"/>
    <p:sldId id="509" r:id="rId12"/>
    <p:sldId id="503" r:id="rId13"/>
    <p:sldId id="465" r:id="rId14"/>
    <p:sldId id="470" r:id="rId15"/>
    <p:sldId id="472" r:id="rId16"/>
    <p:sldId id="391" r:id="rId17"/>
    <p:sldId id="494" r:id="rId18"/>
    <p:sldId id="496" r:id="rId19"/>
    <p:sldId id="495" r:id="rId20"/>
    <p:sldId id="394" r:id="rId21"/>
    <p:sldId id="456" r:id="rId22"/>
    <p:sldId id="473" r:id="rId23"/>
    <p:sldId id="474" r:id="rId24"/>
    <p:sldId id="475" r:id="rId25"/>
    <p:sldId id="369" r:id="rId26"/>
    <p:sldId id="396" r:id="rId27"/>
    <p:sldId id="397" r:id="rId28"/>
    <p:sldId id="478" r:id="rId29"/>
    <p:sldId id="476" r:id="rId30"/>
    <p:sldId id="457" r:id="rId31"/>
    <p:sldId id="497" r:id="rId32"/>
    <p:sldId id="479" r:id="rId33"/>
    <p:sldId id="484" r:id="rId34"/>
    <p:sldId id="398" r:id="rId35"/>
    <p:sldId id="486" r:id="rId36"/>
    <p:sldId id="498" r:id="rId37"/>
    <p:sldId id="483" r:id="rId38"/>
    <p:sldId id="482" r:id="rId39"/>
    <p:sldId id="458" r:id="rId40"/>
    <p:sldId id="481" r:id="rId41"/>
    <p:sldId id="490" r:id="rId4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clrMode="bw" frameSlides="1"/>
  <p:clrMru>
    <a:srgbClr val="185CB9"/>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9829" autoAdjust="0"/>
  </p:normalViewPr>
  <p:slideViewPr>
    <p:cSldViewPr snapToGrid="0" snapToObjects="1">
      <p:cViewPr>
        <p:scale>
          <a:sx n="100" d="100"/>
          <a:sy n="100" d="100"/>
        </p:scale>
        <p:origin x="-1120" y="-80"/>
      </p:cViewPr>
      <p:guideLst>
        <p:guide orient="horz" pos="1616"/>
        <p:guide pos="2880"/>
      </p:guideLst>
    </p:cSldViewPr>
  </p:slideViewPr>
  <p:notesTextViewPr>
    <p:cViewPr>
      <p:scale>
        <a:sx n="100" d="100"/>
        <a:sy n="100" d="100"/>
      </p:scale>
      <p:origin x="0" y="0"/>
    </p:cViewPr>
  </p:notesTextViewPr>
  <p:sorterViewPr>
    <p:cViewPr>
      <p:scale>
        <a:sx n="141" d="100"/>
        <a:sy n="141" d="100"/>
      </p:scale>
      <p:origin x="0" y="0"/>
    </p:cViewPr>
  </p:sorter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handoutMaster" Target="handoutMasters/handoutMaster1.xml"/><Relationship Id="rId45" Type="http://schemas.openxmlformats.org/officeDocument/2006/relationships/printerSettings" Target="printerSettings/printerSettings1.bin"/></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D9F7FC8-EDF1-B745-B794-DEBC2B28F3A5}" type="datetimeFigureOut">
              <a:rPr lang="en-US" smtClean="0"/>
              <a:t>23/07/18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0CC7BF8-8EEA-E746-B6B1-70A030903C56}" type="slidenum">
              <a:rPr lang="en-US" smtClean="0"/>
              <a:t>‹#›</a:t>
            </a:fld>
            <a:endParaRPr lang="en-US"/>
          </a:p>
        </p:txBody>
      </p:sp>
    </p:spTree>
    <p:extLst>
      <p:ext uri="{BB962C8B-B14F-4D97-AF65-F5344CB8AC3E}">
        <p14:creationId xmlns:p14="http://schemas.microsoft.com/office/powerpoint/2010/main" val="281619559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E97C15C-9360-D846-82FF-FB09835C3991}" type="datetimeFigureOut">
              <a:rPr lang="en-US" smtClean="0"/>
              <a:t>23/07/18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07098D7-F03D-454D-A4F0-32B46C79E6C0}" type="slidenum">
              <a:rPr lang="en-US" smtClean="0"/>
              <a:t>‹#›</a:t>
            </a:fld>
            <a:endParaRPr lang="en-US"/>
          </a:p>
        </p:txBody>
      </p:sp>
    </p:spTree>
    <p:extLst>
      <p:ext uri="{BB962C8B-B14F-4D97-AF65-F5344CB8AC3E}">
        <p14:creationId xmlns:p14="http://schemas.microsoft.com/office/powerpoint/2010/main" val="106201930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userDrawn="1"/>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fr-FR"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Click to edit Master subtitle style</a:t>
            </a:r>
            <a:endParaRPr lang="en-US" dirty="0"/>
          </a:p>
        </p:txBody>
      </p:sp>
      <p:sp>
        <p:nvSpPr>
          <p:cNvPr id="4" name="Date Placeholder 3"/>
          <p:cNvSpPr>
            <a:spLocks noGrp="1"/>
          </p:cNvSpPr>
          <p:nvPr>
            <p:ph type="dt" sz="half" idx="10"/>
          </p:nvPr>
        </p:nvSpPr>
        <p:spPr/>
        <p:txBody>
          <a:bodyPr/>
          <a:lstStyle/>
          <a:p>
            <a:fld id="{E30E2307-1E40-4E12-8716-25BFDA8E7013}" type="datetime1">
              <a:rPr lang="en-US" smtClean="0"/>
              <a:pPr/>
              <a:t>23/07/18</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a:p>
        </p:txBody>
      </p:sp>
      <p:sp>
        <p:nvSpPr>
          <p:cNvPr id="4" name="Date Placeholder 3"/>
          <p:cNvSpPr>
            <a:spLocks noGrp="1"/>
          </p:cNvSpPr>
          <p:nvPr>
            <p:ph type="dt" sz="half" idx="10"/>
          </p:nvPr>
        </p:nvSpPr>
        <p:spPr/>
        <p:txBody>
          <a:bodyPr/>
          <a:lstStyle/>
          <a:p>
            <a:fld id="{E5CFCF5A-EA79-452C-A52C-1A2668C2E7DF}" type="datetime1">
              <a:rPr lang="en-US" smtClean="0"/>
              <a:pPr/>
              <a:t>23/07/18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2E5C4C28-BD4B-4892-9A2D-6E19BD753A9A}" type="datetime1">
              <a:rPr lang="en-US" smtClean="0"/>
              <a:pPr/>
              <a:t>23/07/18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fr-FR"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a:p>
        </p:txBody>
      </p:sp>
      <p:sp>
        <p:nvSpPr>
          <p:cNvPr id="4" name="Date Placeholder 3"/>
          <p:cNvSpPr>
            <a:spLocks noGrp="1"/>
          </p:cNvSpPr>
          <p:nvPr>
            <p:ph type="dt" sz="half" idx="10"/>
          </p:nvPr>
        </p:nvSpPr>
        <p:spPr/>
        <p:txBody>
          <a:bodyPr/>
          <a:lstStyle/>
          <a:p>
            <a:fld id="{61FD9D02-426E-46C9-9EE9-0DE1EF8B2838}" type="datetime1">
              <a:rPr lang="en-US" smtClean="0"/>
              <a:pPr/>
              <a:t>23/07/18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
        <p:nvSpPr>
          <p:cNvPr id="7" name="Title 6"/>
          <p:cNvSpPr>
            <a:spLocks noGrp="1"/>
          </p:cNvSpPr>
          <p:nvPr>
            <p:ph type="title"/>
          </p:nvPr>
        </p:nvSpPr>
        <p:spPr/>
        <p:txBody>
          <a:bodyPr/>
          <a:lstStyle/>
          <a:p>
            <a:r>
              <a:rPr lang="fr-FR"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fr-FR"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Click to edit Master text styles</a:t>
            </a:r>
          </a:p>
        </p:txBody>
      </p:sp>
      <p:sp>
        <p:nvSpPr>
          <p:cNvPr id="4" name="Date Placeholder 3"/>
          <p:cNvSpPr>
            <a:spLocks noGrp="1"/>
          </p:cNvSpPr>
          <p:nvPr>
            <p:ph type="dt" sz="half" idx="10"/>
          </p:nvPr>
        </p:nvSpPr>
        <p:spPr/>
        <p:txBody>
          <a:bodyPr/>
          <a:lstStyle/>
          <a:p>
            <a:fld id="{7B8AEBBE-F8B2-42CF-9895-E86A608384EB}" type="datetime1">
              <a:rPr lang="en-US" smtClean="0"/>
              <a:pPr/>
              <a:t>23/07/18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Click to edit Master title style</a:t>
            </a:r>
            <a:endParaRPr lang="en-US"/>
          </a:p>
        </p:txBody>
      </p:sp>
      <p:sp>
        <p:nvSpPr>
          <p:cNvPr id="5" name="Date Placeholder 4"/>
          <p:cNvSpPr>
            <a:spLocks noGrp="1"/>
          </p:cNvSpPr>
          <p:nvPr>
            <p:ph type="dt" sz="half" idx="10"/>
          </p:nvPr>
        </p:nvSpPr>
        <p:spPr/>
        <p:txBody>
          <a:bodyPr/>
          <a:lstStyle/>
          <a:p>
            <a:fld id="{E1FAA6B6-10E5-4810-BC9F-DA72D8452E73}" type="datetime1">
              <a:rPr lang="en-US" smtClean="0"/>
              <a:pPr/>
              <a:t>23/07/18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
        <p:nvSpPr>
          <p:cNvPr id="9" name="Content Placeholder 8"/>
          <p:cNvSpPr>
            <a:spLocks noGrp="1"/>
          </p:cNvSpPr>
          <p:nvPr>
            <p:ph sz="quarter" idx="13"/>
          </p:nvPr>
        </p:nvSpPr>
        <p:spPr>
          <a:xfrm>
            <a:off x="676655" y="2679192"/>
            <a:ext cx="3822192" cy="3447288"/>
          </a:xfrm>
        </p:spPr>
        <p:txBody>
          <a:body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dirty="0"/>
          </a:p>
        </p:txBody>
      </p:sp>
      <p:sp>
        <p:nvSpPr>
          <p:cNvPr id="7" name="Date Placeholder 6"/>
          <p:cNvSpPr>
            <a:spLocks noGrp="1"/>
          </p:cNvSpPr>
          <p:nvPr>
            <p:ph type="dt" sz="half" idx="10"/>
          </p:nvPr>
        </p:nvSpPr>
        <p:spPr/>
        <p:txBody>
          <a:bodyPr/>
          <a:lstStyle/>
          <a:p>
            <a:fld id="{6D18D072-EF12-4AA2-BD71-ABC68B06D0E2}" type="datetime1">
              <a:rPr lang="en-US" smtClean="0"/>
              <a:pPr/>
              <a:t>23/07/18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Click to edit Master title style</a:t>
            </a:r>
            <a:endParaRPr lang="en-US"/>
          </a:p>
        </p:txBody>
      </p:sp>
      <p:sp>
        <p:nvSpPr>
          <p:cNvPr id="3" name="Date Placeholder 2"/>
          <p:cNvSpPr>
            <a:spLocks noGrp="1"/>
          </p:cNvSpPr>
          <p:nvPr>
            <p:ph type="dt" sz="half" idx="10"/>
          </p:nvPr>
        </p:nvSpPr>
        <p:spPr/>
        <p:txBody>
          <a:bodyPr/>
          <a:lstStyle/>
          <a:p>
            <a:fld id="{B8CDBF60-6CC3-4B74-A60D-3486985E4346}" type="datetime1">
              <a:rPr lang="en-US" smtClean="0"/>
              <a:pPr/>
              <a:t>23/07/18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22714818-984F-4759-BF72-A33BDC1963BD}" type="datetime1">
              <a:rPr lang="en-US" smtClean="0"/>
              <a:pPr/>
              <a:t>23/07/18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7D7A59-36E2-48B9-B146-C1E59501F63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9EA7E191-5F94-4FC1-B823-BD7CABF7FA06}" type="datetime1">
              <a:rPr lang="en-US" smtClean="0"/>
              <a:pPr/>
              <a:t>23/07/18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fr-FR"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fr-FR"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Click to edit Master text styles</a:t>
            </a:r>
          </a:p>
        </p:txBody>
      </p:sp>
      <p:sp>
        <p:nvSpPr>
          <p:cNvPr id="5" name="Date Placeholder 4"/>
          <p:cNvSpPr>
            <a:spLocks noGrp="1"/>
          </p:cNvSpPr>
          <p:nvPr>
            <p:ph type="dt" sz="half" idx="10"/>
          </p:nvPr>
        </p:nvSpPr>
        <p:spPr/>
        <p:txBody>
          <a:bodyPr/>
          <a:lstStyle/>
          <a:p>
            <a:fld id="{88856D55-EFBE-4F9B-8A5F-09D42CA22A9B}" type="datetime1">
              <a:rPr lang="en-US" smtClean="0"/>
              <a:pPr/>
              <a:t>23/07/18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smtClean="0"/>
              <a:t>Drag picture to placeholder or click icon to add</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fr-FR"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9D1D110F-3F4E-48D9-B8AA-5D0E825AFDBA}" type="datetime1">
              <a:rPr lang="en-US" smtClean="0"/>
              <a:pPr/>
              <a:t>23/07/18</a:t>
            </a:fld>
            <a:endParaRPr lang="en-US"/>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US" dirty="0"/>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687D7A59-36E2-48B9-B146-C1E59501F63F}" type="slidenum">
              <a:rPr lang="en-US" smtClean="0"/>
              <a:pPr/>
              <a:t>‹#›</a:t>
            </a:fld>
            <a:endParaRPr lang="en-US"/>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dirty="0"/>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sldNum="0" hdr="0" ftr="0" dt="0"/>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Finance for IT managers</a:t>
            </a:r>
            <a:endParaRPr lang="en-US" dirty="0"/>
          </a:p>
        </p:txBody>
      </p:sp>
      <p:sp>
        <p:nvSpPr>
          <p:cNvPr id="3" name="Subtitle 2"/>
          <p:cNvSpPr>
            <a:spLocks noGrp="1"/>
          </p:cNvSpPr>
          <p:nvPr>
            <p:ph type="subTitle" idx="1"/>
          </p:nvPr>
        </p:nvSpPr>
        <p:spPr/>
        <p:txBody>
          <a:bodyPr/>
          <a:lstStyle/>
          <a:p>
            <a:r>
              <a:rPr lang="en-US" dirty="0" smtClean="0"/>
              <a:t>International Masters </a:t>
            </a:r>
          </a:p>
          <a:p>
            <a:r>
              <a:rPr lang="en-US" dirty="0" smtClean="0"/>
              <a:t>Spring 2018 program</a:t>
            </a:r>
          </a:p>
        </p:txBody>
      </p:sp>
      <p:pic>
        <p:nvPicPr>
          <p:cNvPr id="4" name="Image 3" descr="\\shares.ionis.epitech.net\EPITA_MASTER_INTERNATIONAUX\Logos\EPITA GRADUATE.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3533" y="5798820"/>
            <a:ext cx="1869440" cy="1059180"/>
          </a:xfrm>
          <a:prstGeom prst="rect">
            <a:avLst/>
          </a:prstGeom>
          <a:noFill/>
          <a:ln w="9525">
            <a:noFill/>
            <a:miter lim="800000"/>
            <a:headEnd/>
            <a:tailEnd/>
          </a:ln>
        </p:spPr>
      </p:pic>
      <p:sp>
        <p:nvSpPr>
          <p:cNvPr id="5" name="TextBox 4"/>
          <p:cNvSpPr txBox="1"/>
          <p:nvPr/>
        </p:nvSpPr>
        <p:spPr>
          <a:xfrm>
            <a:off x="6364852" y="6338125"/>
            <a:ext cx="2550349" cy="369332"/>
          </a:xfrm>
          <a:prstGeom prst="rect">
            <a:avLst/>
          </a:prstGeom>
          <a:noFill/>
        </p:spPr>
        <p:txBody>
          <a:bodyPr wrap="square" rtlCol="0">
            <a:spAutoFit/>
          </a:bodyPr>
          <a:lstStyle/>
          <a:p>
            <a:pPr algn="r"/>
            <a:r>
              <a:rPr lang="en-US" b="1" dirty="0">
                <a:solidFill>
                  <a:srgbClr val="185CB9"/>
                </a:solidFill>
              </a:rPr>
              <a:t>©</a:t>
            </a:r>
            <a:r>
              <a:rPr lang="en-US" dirty="0"/>
              <a:t> </a:t>
            </a:r>
            <a:r>
              <a:rPr lang="en-US" b="1" dirty="0" smtClean="0">
                <a:solidFill>
                  <a:srgbClr val="185CB9"/>
                </a:solidFill>
              </a:rPr>
              <a:t>Sylvie Appriou</a:t>
            </a:r>
            <a:endParaRPr lang="en-US" b="1" dirty="0">
              <a:solidFill>
                <a:srgbClr val="185CB9"/>
              </a:solidFill>
            </a:endParaRPr>
          </a:p>
        </p:txBody>
      </p:sp>
    </p:spTree>
    <p:extLst>
      <p:ext uri="{BB962C8B-B14F-4D97-AF65-F5344CB8AC3E}">
        <p14:creationId xmlns:p14="http://schemas.microsoft.com/office/powerpoint/2010/main" val="86133437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95912" y="2260600"/>
            <a:ext cx="8390888" cy="4342886"/>
          </a:xfrm>
        </p:spPr>
        <p:txBody>
          <a:bodyPr>
            <a:noAutofit/>
          </a:bodyPr>
          <a:lstStyle/>
          <a:p>
            <a:pPr>
              <a:buFont typeface="Arial"/>
              <a:buChar char="•"/>
            </a:pPr>
            <a:r>
              <a:rPr lang="en-US" sz="1800" dirty="0" smtClean="0"/>
              <a:t>Different Financial metrics (</a:t>
            </a:r>
            <a:r>
              <a:rPr lang="en-US" sz="1800" dirty="0" err="1" smtClean="0"/>
              <a:t>Con’t</a:t>
            </a:r>
            <a:r>
              <a:rPr lang="en-US" sz="1800" dirty="0" smtClean="0"/>
              <a:t>)</a:t>
            </a:r>
            <a:endParaRPr lang="en-US" sz="1800" dirty="0" smtClean="0"/>
          </a:p>
          <a:p>
            <a:pPr lvl="1">
              <a:buFont typeface="Arial"/>
              <a:buChar char="•"/>
            </a:pPr>
            <a:r>
              <a:rPr lang="fr-FR" sz="1600" dirty="0" err="1" smtClean="0"/>
              <a:t>Payback</a:t>
            </a:r>
            <a:r>
              <a:rPr lang="fr-FR" sz="1600" dirty="0" smtClean="0"/>
              <a:t> </a:t>
            </a:r>
            <a:r>
              <a:rPr lang="fr-FR" sz="1600" dirty="0" err="1" smtClean="0"/>
              <a:t>period</a:t>
            </a:r>
            <a:r>
              <a:rPr lang="fr-FR" sz="1600" dirty="0" smtClean="0"/>
              <a:t> : time </a:t>
            </a:r>
            <a:r>
              <a:rPr lang="fr-FR" sz="1600" dirty="0" err="1" smtClean="0"/>
              <a:t>it</a:t>
            </a:r>
            <a:r>
              <a:rPr lang="fr-FR" sz="1600" dirty="0" smtClean="0"/>
              <a:t> </a:t>
            </a:r>
            <a:r>
              <a:rPr lang="fr-FR" sz="1600" dirty="0" err="1" smtClean="0"/>
              <a:t>takes</a:t>
            </a:r>
            <a:r>
              <a:rPr lang="fr-FR" sz="1600" dirty="0" smtClean="0"/>
              <a:t> for the </a:t>
            </a:r>
            <a:r>
              <a:rPr lang="fr-FR" sz="1600" dirty="0" err="1" smtClean="0"/>
              <a:t>benefits</a:t>
            </a:r>
            <a:r>
              <a:rPr lang="fr-FR" sz="1600" dirty="0" smtClean="0"/>
              <a:t> to </a:t>
            </a:r>
            <a:r>
              <a:rPr lang="fr-FR" sz="1600" dirty="0" err="1" smtClean="0"/>
              <a:t>outweight</a:t>
            </a:r>
            <a:r>
              <a:rPr lang="fr-FR" sz="1600" dirty="0" smtClean="0"/>
              <a:t> the </a:t>
            </a:r>
            <a:r>
              <a:rPr lang="fr-FR" sz="1600" dirty="0" err="1" smtClean="0"/>
              <a:t>costs</a:t>
            </a:r>
            <a:endParaRPr lang="fr-FR" sz="1600" dirty="0" smtClean="0"/>
          </a:p>
          <a:p>
            <a:pPr lvl="1">
              <a:buFont typeface="Arial"/>
              <a:buChar char="•"/>
            </a:pPr>
            <a:endParaRPr lang="fr-FR" sz="1600" dirty="0"/>
          </a:p>
          <a:p>
            <a:pPr lvl="1">
              <a:buFont typeface="Arial"/>
              <a:buChar char="•"/>
            </a:pPr>
            <a:endParaRPr lang="fr-FR" sz="1600" dirty="0" smtClean="0"/>
          </a:p>
          <a:p>
            <a:pPr lvl="1">
              <a:buFont typeface="Arial"/>
              <a:buChar char="•"/>
            </a:pPr>
            <a:endParaRPr lang="fr-FR" sz="1600" dirty="0"/>
          </a:p>
          <a:p>
            <a:pPr lvl="1">
              <a:buFont typeface="Arial"/>
              <a:buChar char="•"/>
            </a:pPr>
            <a:endParaRPr lang="fr-FR" sz="1600" dirty="0" smtClean="0"/>
          </a:p>
          <a:p>
            <a:pPr marL="301943" lvl="1" indent="0">
              <a:buNone/>
            </a:pPr>
            <a:endParaRPr lang="fr-FR" sz="1600" dirty="0" smtClean="0"/>
          </a:p>
          <a:p>
            <a:pPr lvl="1">
              <a:buFont typeface="Arial"/>
              <a:buChar char="•"/>
            </a:pPr>
            <a:r>
              <a:rPr lang="fr-FR" sz="1600" dirty="0" err="1" smtClean="0"/>
              <a:t>Profitability</a:t>
            </a:r>
            <a:r>
              <a:rPr lang="fr-FR" sz="1600" dirty="0" smtClean="0"/>
              <a:t> index : Future cash </a:t>
            </a:r>
            <a:r>
              <a:rPr lang="fr-FR" sz="1600" dirty="0" err="1" smtClean="0"/>
              <a:t>flows</a:t>
            </a:r>
            <a:r>
              <a:rPr lang="fr-FR" sz="1600" dirty="0" smtClean="0"/>
              <a:t> (</a:t>
            </a:r>
            <a:r>
              <a:rPr lang="fr-FR" sz="1600" dirty="0" err="1" smtClean="0"/>
              <a:t>Discounted</a:t>
            </a:r>
            <a:r>
              <a:rPr lang="fr-FR" sz="1600" dirty="0" smtClean="0"/>
              <a:t> or not) / Initial </a:t>
            </a:r>
            <a:r>
              <a:rPr lang="fr-FR" sz="1600" dirty="0" err="1" smtClean="0"/>
              <a:t>investment</a:t>
            </a:r>
            <a:endParaRPr lang="fr-FR" sz="1600" dirty="0" smtClean="0"/>
          </a:p>
          <a:p>
            <a:pPr lvl="2">
              <a:buFont typeface="Arial"/>
              <a:buChar char="•"/>
            </a:pPr>
            <a:r>
              <a:rPr lang="fr-FR" sz="1400" dirty="0" smtClean="0"/>
              <a:t>On the </a:t>
            </a:r>
            <a:r>
              <a:rPr lang="fr-FR" sz="1400" dirty="0" err="1" smtClean="0"/>
              <a:t>example</a:t>
            </a:r>
            <a:r>
              <a:rPr lang="fr-FR" sz="1400" dirty="0" smtClean="0"/>
              <a:t> </a:t>
            </a:r>
            <a:r>
              <a:rPr lang="fr-FR" sz="1400" dirty="0" err="1" smtClean="0"/>
              <a:t>with</a:t>
            </a:r>
            <a:r>
              <a:rPr lang="fr-FR" sz="1400" dirty="0" smtClean="0"/>
              <a:t> </a:t>
            </a:r>
            <a:r>
              <a:rPr lang="fr-FR" sz="1400" dirty="0" err="1" smtClean="0"/>
              <a:t>discounted</a:t>
            </a:r>
            <a:r>
              <a:rPr lang="fr-FR" sz="1400" dirty="0" smtClean="0"/>
              <a:t> cash </a:t>
            </a:r>
            <a:r>
              <a:rPr lang="fr-FR" sz="1400" dirty="0" err="1" smtClean="0"/>
              <a:t>flows</a:t>
            </a:r>
            <a:r>
              <a:rPr lang="fr-FR" sz="1400" dirty="0" smtClean="0"/>
              <a:t> : 98,121 / 115,000 = 85% (&lt;1, not good </a:t>
            </a:r>
            <a:r>
              <a:rPr lang="fr-FR" sz="1400" dirty="0" err="1" smtClean="0"/>
              <a:t>investment</a:t>
            </a:r>
            <a:r>
              <a:rPr lang="fr-FR" sz="1400" dirty="0" smtClean="0"/>
              <a:t>)</a:t>
            </a:r>
          </a:p>
          <a:p>
            <a:pPr lvl="1">
              <a:buFont typeface="Arial"/>
              <a:buChar char="•"/>
            </a:pPr>
            <a:endParaRPr lang="fr-FR" sz="1600" dirty="0"/>
          </a:p>
          <a:p>
            <a:pPr lvl="1">
              <a:buFont typeface="Arial"/>
              <a:buChar char="•"/>
            </a:pPr>
            <a:endParaRPr lang="fr-FR" sz="1600" dirty="0" smtClean="0"/>
          </a:p>
          <a:p>
            <a:pPr lvl="1">
              <a:buFont typeface="Arial"/>
              <a:buChar char="•"/>
            </a:pPr>
            <a:endParaRPr lang="en-US" sz="1600" dirty="0" smtClean="0"/>
          </a:p>
        </p:txBody>
      </p:sp>
      <p:sp>
        <p:nvSpPr>
          <p:cNvPr id="3" name="Title 2"/>
          <p:cNvSpPr>
            <a:spLocks noGrp="1"/>
          </p:cNvSpPr>
          <p:nvPr>
            <p:ph type="title"/>
          </p:nvPr>
        </p:nvSpPr>
        <p:spPr/>
        <p:txBody>
          <a:bodyPr>
            <a:normAutofit/>
          </a:bodyPr>
          <a:lstStyle/>
          <a:p>
            <a:r>
              <a:rPr lang="en-US" dirty="0" smtClean="0"/>
              <a:t>ROI for technology investments</a:t>
            </a:r>
            <a:endParaRPr lang="en-US" dirty="0"/>
          </a:p>
        </p:txBody>
      </p:sp>
      <p:pic>
        <p:nvPicPr>
          <p:cNvPr id="6" name="Picture 5"/>
          <p:cNvPicPr>
            <a:picLocks noChangeAspect="1"/>
          </p:cNvPicPr>
          <p:nvPr/>
        </p:nvPicPr>
        <p:blipFill rotWithShape="1">
          <a:blip r:embed="rId2"/>
          <a:srcRect l="12360" t="42734" r="11111" b="34490"/>
          <a:stretch/>
        </p:blipFill>
        <p:spPr>
          <a:xfrm>
            <a:off x="457200" y="2933700"/>
            <a:ext cx="6997700" cy="1333500"/>
          </a:xfrm>
          <a:prstGeom prst="rect">
            <a:avLst/>
          </a:prstGeom>
        </p:spPr>
      </p:pic>
    </p:spTree>
    <p:extLst>
      <p:ext uri="{BB962C8B-B14F-4D97-AF65-F5344CB8AC3E}">
        <p14:creationId xmlns:p14="http://schemas.microsoft.com/office/powerpoint/2010/main" val="300945985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95912" y="2705100"/>
            <a:ext cx="8390888" cy="4342886"/>
          </a:xfrm>
        </p:spPr>
        <p:txBody>
          <a:bodyPr>
            <a:noAutofit/>
          </a:bodyPr>
          <a:lstStyle/>
          <a:p>
            <a:pPr>
              <a:buFont typeface="Arial"/>
              <a:buChar char="•"/>
            </a:pPr>
            <a:r>
              <a:rPr lang="en-US" sz="1800" dirty="0" smtClean="0"/>
              <a:t>BCA is one of the elements to be taken into consideration :</a:t>
            </a:r>
            <a:endParaRPr lang="en-US" sz="1800" dirty="0" smtClean="0"/>
          </a:p>
          <a:p>
            <a:pPr lvl="1">
              <a:buFont typeface="Arial"/>
              <a:buChar char="•"/>
            </a:pPr>
            <a:endParaRPr lang="fr-FR" sz="1600" dirty="0"/>
          </a:p>
          <a:p>
            <a:pPr lvl="1">
              <a:buFont typeface="Arial"/>
              <a:buChar char="•"/>
            </a:pPr>
            <a:endParaRPr lang="fr-FR" sz="1600" dirty="0" smtClean="0"/>
          </a:p>
          <a:p>
            <a:pPr lvl="1">
              <a:buFont typeface="Arial"/>
              <a:buChar char="•"/>
            </a:pPr>
            <a:endParaRPr lang="fr-FR" sz="1600" dirty="0"/>
          </a:p>
          <a:p>
            <a:pPr lvl="1">
              <a:buFont typeface="Arial"/>
              <a:buChar char="•"/>
            </a:pPr>
            <a:endParaRPr lang="fr-FR" sz="1600" dirty="0" smtClean="0"/>
          </a:p>
          <a:p>
            <a:pPr lvl="1">
              <a:buFont typeface="Arial"/>
              <a:buChar char="•"/>
            </a:pPr>
            <a:endParaRPr lang="en-US" sz="1600" dirty="0" smtClean="0"/>
          </a:p>
        </p:txBody>
      </p:sp>
      <p:sp>
        <p:nvSpPr>
          <p:cNvPr id="3" name="Title 2"/>
          <p:cNvSpPr>
            <a:spLocks noGrp="1"/>
          </p:cNvSpPr>
          <p:nvPr>
            <p:ph type="title"/>
          </p:nvPr>
        </p:nvSpPr>
        <p:spPr/>
        <p:txBody>
          <a:bodyPr>
            <a:normAutofit/>
          </a:bodyPr>
          <a:lstStyle/>
          <a:p>
            <a:r>
              <a:rPr lang="en-US" dirty="0" smtClean="0"/>
              <a:t>ROI for technology investments</a:t>
            </a:r>
            <a:endParaRPr lang="en-US" dirty="0"/>
          </a:p>
        </p:txBody>
      </p:sp>
      <p:pic>
        <p:nvPicPr>
          <p:cNvPr id="5" name="Picture 4"/>
          <p:cNvPicPr>
            <a:picLocks noChangeAspect="1"/>
          </p:cNvPicPr>
          <p:nvPr/>
        </p:nvPicPr>
        <p:blipFill rotWithShape="1">
          <a:blip r:embed="rId2"/>
          <a:srcRect l="13449" t="33691" r="12446" b="32832"/>
          <a:stretch/>
        </p:blipFill>
        <p:spPr>
          <a:xfrm>
            <a:off x="457200" y="3556000"/>
            <a:ext cx="6578600" cy="1981200"/>
          </a:xfrm>
          <a:prstGeom prst="rect">
            <a:avLst/>
          </a:prstGeom>
        </p:spPr>
      </p:pic>
    </p:spTree>
    <p:extLst>
      <p:ext uri="{BB962C8B-B14F-4D97-AF65-F5344CB8AC3E}">
        <p14:creationId xmlns:p14="http://schemas.microsoft.com/office/powerpoint/2010/main" val="137072360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95913" y="2515628"/>
            <a:ext cx="8390888" cy="4342886"/>
          </a:xfrm>
        </p:spPr>
        <p:txBody>
          <a:bodyPr>
            <a:noAutofit/>
          </a:bodyPr>
          <a:lstStyle/>
          <a:p>
            <a:pPr>
              <a:buFont typeface="Arial"/>
              <a:buChar char="•"/>
            </a:pPr>
            <a:r>
              <a:rPr lang="en-US" sz="1800" dirty="0" smtClean="0"/>
              <a:t>BCA is an element in the decision making, other include cost and risk</a:t>
            </a:r>
          </a:p>
          <a:p>
            <a:pPr lvl="1">
              <a:buFont typeface="Arial"/>
              <a:buChar char="•"/>
            </a:pPr>
            <a:r>
              <a:rPr lang="en-US" sz="1600" dirty="0" smtClean="0"/>
              <a:t>Often a combination of Financial (ROI, NPV…) </a:t>
            </a:r>
            <a:r>
              <a:rPr lang="en-US" sz="1600" dirty="0"/>
              <a:t> </a:t>
            </a:r>
            <a:r>
              <a:rPr lang="en-US" sz="1600" dirty="0" smtClean="0"/>
              <a:t>and risk is used…</a:t>
            </a:r>
          </a:p>
          <a:p>
            <a:pPr>
              <a:buFont typeface="Arial"/>
              <a:buChar char="•"/>
            </a:pPr>
            <a:r>
              <a:rPr lang="en-US" sz="1800" dirty="0" smtClean="0"/>
              <a:t>Good practices :</a:t>
            </a:r>
          </a:p>
          <a:p>
            <a:pPr lvl="1">
              <a:buFont typeface="Arial"/>
              <a:buChar char="•"/>
            </a:pPr>
            <a:r>
              <a:rPr lang="en-US" sz="1600" dirty="0" smtClean="0"/>
              <a:t>Be conservative in benefits and costs assessment</a:t>
            </a:r>
          </a:p>
          <a:p>
            <a:pPr lvl="1">
              <a:buFont typeface="Arial"/>
              <a:buChar char="•"/>
            </a:pPr>
            <a:r>
              <a:rPr lang="en-US" sz="1600" dirty="0" smtClean="0"/>
              <a:t>Be transparent on the assumptions used</a:t>
            </a:r>
          </a:p>
          <a:p>
            <a:pPr lvl="1">
              <a:buFont typeface="Arial"/>
              <a:buChar char="•"/>
            </a:pPr>
            <a:r>
              <a:rPr lang="en-US" sz="1600" dirty="0" smtClean="0"/>
              <a:t>Iterate…</a:t>
            </a:r>
          </a:p>
          <a:p>
            <a:pPr lvl="1">
              <a:buFont typeface="Arial"/>
              <a:buChar char="•"/>
            </a:pPr>
            <a:r>
              <a:rPr lang="en-US" sz="1600" dirty="0" smtClean="0"/>
              <a:t>Follow up with post implementation results</a:t>
            </a:r>
          </a:p>
          <a:p>
            <a:pPr>
              <a:buFont typeface="Arial"/>
              <a:buChar char="•"/>
            </a:pPr>
            <a:r>
              <a:rPr lang="en-US" sz="1800" dirty="0" smtClean="0"/>
              <a:t>KISS – Keep it Simple Stupid ! </a:t>
            </a:r>
            <a:r>
              <a:rPr lang="en-US" sz="1800" dirty="0"/>
              <a:t>a</a:t>
            </a:r>
            <a:r>
              <a:rPr lang="en-US" sz="1800" dirty="0" smtClean="0"/>
              <a:t>nd use common sense…don’t get drown in technicalities….</a:t>
            </a:r>
            <a:endParaRPr lang="en-US" sz="1800" dirty="0"/>
          </a:p>
        </p:txBody>
      </p:sp>
      <p:sp>
        <p:nvSpPr>
          <p:cNvPr id="3" name="Title 2"/>
          <p:cNvSpPr>
            <a:spLocks noGrp="1"/>
          </p:cNvSpPr>
          <p:nvPr>
            <p:ph type="title"/>
          </p:nvPr>
        </p:nvSpPr>
        <p:spPr/>
        <p:txBody>
          <a:bodyPr>
            <a:normAutofit/>
          </a:bodyPr>
          <a:lstStyle/>
          <a:p>
            <a:r>
              <a:rPr lang="en-US" dirty="0" smtClean="0"/>
              <a:t>ROI for technology investments</a:t>
            </a:r>
            <a:endParaRPr lang="en-US" dirty="0"/>
          </a:p>
        </p:txBody>
      </p:sp>
    </p:spTree>
    <p:extLst>
      <p:ext uri="{BB962C8B-B14F-4D97-AF65-F5344CB8AC3E}">
        <p14:creationId xmlns:p14="http://schemas.microsoft.com/office/powerpoint/2010/main" val="98809839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0032" y="1827423"/>
            <a:ext cx="7772400" cy="2160137"/>
          </a:xfrm>
        </p:spPr>
        <p:txBody>
          <a:bodyPr/>
          <a:lstStyle/>
          <a:p>
            <a:r>
              <a:rPr lang="en-US" dirty="0" smtClean="0"/>
              <a:t>Project value case</a:t>
            </a:r>
            <a:endParaRPr lang="en-US" dirty="0"/>
          </a:p>
        </p:txBody>
      </p:sp>
    </p:spTree>
    <p:extLst>
      <p:ext uri="{BB962C8B-B14F-4D97-AF65-F5344CB8AC3E}">
        <p14:creationId xmlns:p14="http://schemas.microsoft.com/office/powerpoint/2010/main" val="414576961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95913" y="2515114"/>
            <a:ext cx="8390888" cy="4342886"/>
          </a:xfrm>
        </p:spPr>
        <p:txBody>
          <a:bodyPr>
            <a:noAutofit/>
          </a:bodyPr>
          <a:lstStyle/>
          <a:p>
            <a:pPr>
              <a:buFont typeface="Arial"/>
              <a:buChar char="•"/>
            </a:pPr>
            <a:r>
              <a:rPr lang="en-US" sz="1800" dirty="0" smtClean="0"/>
              <a:t>A </a:t>
            </a:r>
            <a:r>
              <a:rPr lang="en-US" sz="1800" dirty="0"/>
              <a:t>value case, or business case, is the fundamental analysis of the cost of </a:t>
            </a:r>
            <a:r>
              <a:rPr lang="en-US" sz="1800" dirty="0" smtClean="0"/>
              <a:t>a project, system cost</a:t>
            </a:r>
            <a:r>
              <a:rPr lang="en-US" sz="1800" dirty="0"/>
              <a:t>, feasibility, risks, benefits and economic return. This analysis combines quantitative and qualitative data in a prioritized fashion to render a written, comprehensive, and defensible justification for undertaking a transformation.</a:t>
            </a:r>
          </a:p>
          <a:p>
            <a:pPr>
              <a:buFont typeface="Arial"/>
              <a:buChar char="•"/>
            </a:pPr>
            <a:r>
              <a:rPr lang="en-US" sz="1800" dirty="0" smtClean="0"/>
              <a:t>The </a:t>
            </a:r>
            <a:r>
              <a:rPr lang="en-US" sz="1800" dirty="0"/>
              <a:t>value case delivers four important benefits:</a:t>
            </a:r>
          </a:p>
          <a:p>
            <a:pPr lvl="1">
              <a:buFont typeface="Courier New"/>
              <a:buChar char="o"/>
            </a:pPr>
            <a:r>
              <a:rPr lang="en-US" sz="1600" b="1" dirty="0" smtClean="0"/>
              <a:t>Organizational </a:t>
            </a:r>
            <a:r>
              <a:rPr lang="en-US" sz="1600" b="1" dirty="0"/>
              <a:t>agreement </a:t>
            </a:r>
            <a:r>
              <a:rPr lang="en-US" sz="1600" dirty="0"/>
              <a:t>- The value case, and the value case development process, is a format for the organization to reach agreement on </a:t>
            </a:r>
            <a:r>
              <a:rPr lang="en-US" sz="1600" dirty="0" smtClean="0"/>
              <a:t>initiatives and projects, </a:t>
            </a:r>
            <a:r>
              <a:rPr lang="en-US" sz="1600" dirty="0"/>
              <a:t>goals and financial expectations.</a:t>
            </a:r>
          </a:p>
          <a:p>
            <a:pPr lvl="1">
              <a:buFont typeface="Courier New"/>
              <a:buChar char="o"/>
            </a:pPr>
            <a:r>
              <a:rPr lang="en-US" sz="1600" b="1" dirty="0" smtClean="0"/>
              <a:t>Economic </a:t>
            </a:r>
            <a:r>
              <a:rPr lang="en-US" sz="1600" b="1" dirty="0"/>
              <a:t>justification </a:t>
            </a:r>
            <a:r>
              <a:rPr lang="en-US" sz="1600" dirty="0"/>
              <a:t>- The value case provides the hard numbers for costs and projected benefits to measure return on investment.</a:t>
            </a:r>
          </a:p>
          <a:p>
            <a:pPr lvl="1">
              <a:buFont typeface="Courier New"/>
              <a:buChar char="o"/>
            </a:pPr>
            <a:r>
              <a:rPr lang="en-US" sz="1600" b="1" dirty="0" smtClean="0"/>
              <a:t>Documented </a:t>
            </a:r>
            <a:r>
              <a:rPr lang="en-US" sz="1600" b="1" dirty="0"/>
              <a:t>proof </a:t>
            </a:r>
            <a:r>
              <a:rPr lang="en-US" sz="1600" dirty="0"/>
              <a:t>- The value case is a tangible, referenced, written testament for the organization that can be used on an ongoing basis to reaffirm commitments and measure progress.</a:t>
            </a:r>
          </a:p>
          <a:p>
            <a:pPr lvl="1">
              <a:buFont typeface="Courier New"/>
              <a:buChar char="o"/>
            </a:pPr>
            <a:r>
              <a:rPr lang="en-US" sz="1600" b="1" dirty="0" smtClean="0"/>
              <a:t>Confidence </a:t>
            </a:r>
            <a:r>
              <a:rPr lang="en-US" sz="1600" dirty="0"/>
              <a:t>(vs. hope) - The value case replaces intuition, hope, and optimism with confident business decisions made on sound analysis</a:t>
            </a:r>
            <a:r>
              <a:rPr lang="en-US" sz="1600" dirty="0" smtClean="0"/>
              <a:t>.</a:t>
            </a:r>
            <a:endParaRPr lang="en-US" sz="1600" dirty="0"/>
          </a:p>
        </p:txBody>
      </p:sp>
      <p:sp>
        <p:nvSpPr>
          <p:cNvPr id="3" name="Title 2"/>
          <p:cNvSpPr>
            <a:spLocks noGrp="1"/>
          </p:cNvSpPr>
          <p:nvPr>
            <p:ph type="title"/>
          </p:nvPr>
        </p:nvSpPr>
        <p:spPr/>
        <p:txBody>
          <a:bodyPr>
            <a:normAutofit/>
          </a:bodyPr>
          <a:lstStyle/>
          <a:p>
            <a:r>
              <a:rPr lang="en-US" dirty="0" smtClean="0"/>
              <a:t>What is project value case?</a:t>
            </a:r>
            <a:endParaRPr lang="en-US" dirty="0"/>
          </a:p>
        </p:txBody>
      </p:sp>
    </p:spTree>
    <p:extLst>
      <p:ext uri="{BB962C8B-B14F-4D97-AF65-F5344CB8AC3E}">
        <p14:creationId xmlns:p14="http://schemas.microsoft.com/office/powerpoint/2010/main" val="288103041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51367" y="2637367"/>
            <a:ext cx="8551333" cy="3450696"/>
          </a:xfrm>
        </p:spPr>
        <p:txBody>
          <a:bodyPr>
            <a:normAutofit fontScale="85000" lnSpcReduction="20000"/>
          </a:bodyPr>
          <a:lstStyle/>
          <a:p>
            <a:pPr>
              <a:buFont typeface="Arial"/>
              <a:buChar char="•"/>
            </a:pPr>
            <a:r>
              <a:rPr lang="en-US" dirty="0" smtClean="0"/>
              <a:t>Despite </a:t>
            </a:r>
            <a:r>
              <a:rPr lang="en-US" dirty="0"/>
              <a:t>their benefits, </a:t>
            </a:r>
            <a:r>
              <a:rPr lang="en-US" b="1" dirty="0"/>
              <a:t>value cases are often not completed </a:t>
            </a:r>
            <a:r>
              <a:rPr lang="en-US" dirty="0"/>
              <a:t>for even large, high-risk projects. There are several reasons, all of which can contribute to the failure of proper business justification. These include </a:t>
            </a:r>
            <a:endParaRPr lang="en-US" dirty="0" smtClean="0"/>
          </a:p>
          <a:p>
            <a:pPr lvl="1">
              <a:buFont typeface="Arial"/>
              <a:buChar char="•"/>
            </a:pPr>
            <a:r>
              <a:rPr lang="en-US" dirty="0" smtClean="0"/>
              <a:t>skipping </a:t>
            </a:r>
            <a:r>
              <a:rPr lang="en-US" dirty="0"/>
              <a:t>the value case because of enthusiastic mandates from management, </a:t>
            </a:r>
            <a:r>
              <a:rPr lang="en-US" dirty="0" smtClean="0"/>
              <a:t>limits</a:t>
            </a:r>
          </a:p>
          <a:p>
            <a:pPr lvl="1">
              <a:buFont typeface="Arial"/>
              <a:buChar char="•"/>
            </a:pPr>
            <a:r>
              <a:rPr lang="en-US" dirty="0"/>
              <a:t>N</a:t>
            </a:r>
            <a:r>
              <a:rPr lang="en-US" dirty="0" smtClean="0"/>
              <a:t>ot </a:t>
            </a:r>
            <a:r>
              <a:rPr lang="en-US" dirty="0"/>
              <a:t>having the skills or bandwidth to complete one. </a:t>
            </a:r>
            <a:endParaRPr lang="en-US" dirty="0" smtClean="0"/>
          </a:p>
          <a:p>
            <a:pPr lvl="1">
              <a:buFont typeface="Arial"/>
              <a:buChar char="•"/>
            </a:pPr>
            <a:endParaRPr lang="en-US" sz="1600" dirty="0" smtClean="0"/>
          </a:p>
          <a:p>
            <a:pPr>
              <a:buFont typeface="Arial"/>
              <a:buChar char="•"/>
            </a:pPr>
            <a:r>
              <a:rPr lang="en-US" dirty="0" smtClean="0"/>
              <a:t>The </a:t>
            </a:r>
            <a:r>
              <a:rPr lang="en-US" dirty="0"/>
              <a:t>value case helps make tough business decisions by providing clear economic </a:t>
            </a:r>
            <a:r>
              <a:rPr lang="en-US" dirty="0" smtClean="0"/>
              <a:t>justification </a:t>
            </a:r>
            <a:r>
              <a:rPr lang="en-US" dirty="0"/>
              <a:t>for </a:t>
            </a:r>
            <a:r>
              <a:rPr lang="en-US" dirty="0" smtClean="0"/>
              <a:t>IT projects and initiatives.</a:t>
            </a:r>
          </a:p>
          <a:p>
            <a:pPr marL="0" indent="0">
              <a:buNone/>
            </a:pPr>
            <a:endParaRPr lang="en-US" sz="1600" dirty="0" smtClean="0"/>
          </a:p>
          <a:p>
            <a:pPr>
              <a:buFont typeface="Arial"/>
              <a:buChar char="•"/>
            </a:pPr>
            <a:r>
              <a:rPr lang="en-US" dirty="0" smtClean="0"/>
              <a:t>More </a:t>
            </a:r>
            <a:r>
              <a:rPr lang="en-US" dirty="0"/>
              <a:t>importantly, the value case is a process by which all necessary decision-makers come to agreement on the decision criteria and justification</a:t>
            </a:r>
            <a:r>
              <a:rPr lang="en-US" dirty="0" smtClean="0"/>
              <a:t>.</a:t>
            </a:r>
          </a:p>
          <a:p>
            <a:pPr>
              <a:buFont typeface="Arial"/>
              <a:buChar char="•"/>
            </a:pPr>
            <a:endParaRPr lang="en-US" sz="1600" dirty="0"/>
          </a:p>
          <a:p>
            <a:pPr>
              <a:buFont typeface="Arial"/>
              <a:buChar char="•"/>
            </a:pPr>
            <a:r>
              <a:rPr lang="en-US" dirty="0" smtClean="0"/>
              <a:t>A less-than-perfect value case is better than no value case at all… </a:t>
            </a:r>
          </a:p>
        </p:txBody>
      </p:sp>
      <p:sp>
        <p:nvSpPr>
          <p:cNvPr id="3" name="Title 2"/>
          <p:cNvSpPr>
            <a:spLocks noGrp="1"/>
          </p:cNvSpPr>
          <p:nvPr>
            <p:ph type="title"/>
          </p:nvPr>
        </p:nvSpPr>
        <p:spPr/>
        <p:txBody>
          <a:bodyPr>
            <a:normAutofit/>
          </a:bodyPr>
          <a:lstStyle/>
          <a:p>
            <a:r>
              <a:rPr lang="en-US" dirty="0" smtClean="0"/>
              <a:t>What is project value case?</a:t>
            </a:r>
            <a:endParaRPr lang="en-US" dirty="0"/>
          </a:p>
        </p:txBody>
      </p:sp>
    </p:spTree>
    <p:extLst>
      <p:ext uri="{BB962C8B-B14F-4D97-AF65-F5344CB8AC3E}">
        <p14:creationId xmlns:p14="http://schemas.microsoft.com/office/powerpoint/2010/main" val="7873434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0" indent="0">
              <a:buNone/>
            </a:pPr>
            <a:r>
              <a:rPr lang="en-US" b="1" dirty="0" smtClean="0"/>
              <a:t>… is also about:</a:t>
            </a:r>
          </a:p>
          <a:p>
            <a:pPr>
              <a:buFont typeface="Arial"/>
              <a:buChar char="•"/>
            </a:pPr>
            <a:r>
              <a:rPr lang="en-US" dirty="0" smtClean="0"/>
              <a:t>Project assessment and prioritization</a:t>
            </a:r>
          </a:p>
          <a:p>
            <a:pPr>
              <a:buFont typeface="Arial"/>
              <a:buChar char="•"/>
            </a:pPr>
            <a:r>
              <a:rPr lang="en-US" dirty="0" smtClean="0"/>
              <a:t>Need to win consensus and win others</a:t>
            </a:r>
          </a:p>
          <a:p>
            <a:pPr>
              <a:buFont typeface="Arial"/>
              <a:buChar char="•"/>
            </a:pPr>
            <a:r>
              <a:rPr lang="en-US" dirty="0" smtClean="0"/>
              <a:t>Need for a robust process &amp; review framework</a:t>
            </a:r>
          </a:p>
          <a:p>
            <a:pPr>
              <a:buFont typeface="Arial"/>
              <a:buChar char="•"/>
            </a:pPr>
            <a:r>
              <a:rPr lang="en-US" dirty="0" smtClean="0"/>
              <a:t>Sometimes require managing upwards</a:t>
            </a:r>
          </a:p>
          <a:p>
            <a:pPr>
              <a:buFont typeface="Arial"/>
              <a:buChar char="•"/>
            </a:pPr>
            <a:r>
              <a:rPr lang="en-US" dirty="0" smtClean="0"/>
              <a:t>Requires common evaluation criterion</a:t>
            </a:r>
          </a:p>
          <a:p>
            <a:pPr>
              <a:buFont typeface="Arial"/>
              <a:buChar char="•"/>
            </a:pPr>
            <a:r>
              <a:rPr lang="en-US" dirty="0" smtClean="0"/>
              <a:t>Need discipline… and common sense</a:t>
            </a:r>
          </a:p>
        </p:txBody>
      </p:sp>
      <p:sp>
        <p:nvSpPr>
          <p:cNvPr id="3" name="Title 2"/>
          <p:cNvSpPr>
            <a:spLocks noGrp="1"/>
          </p:cNvSpPr>
          <p:nvPr>
            <p:ph type="title"/>
          </p:nvPr>
        </p:nvSpPr>
        <p:spPr/>
        <p:txBody>
          <a:bodyPr/>
          <a:lstStyle/>
          <a:p>
            <a:r>
              <a:rPr lang="en-US" dirty="0" smtClean="0"/>
              <a:t>Practically project value case…</a:t>
            </a:r>
            <a:endParaRPr lang="en-US" dirty="0"/>
          </a:p>
        </p:txBody>
      </p:sp>
    </p:spTree>
    <p:extLst>
      <p:ext uri="{BB962C8B-B14F-4D97-AF65-F5344CB8AC3E}">
        <p14:creationId xmlns:p14="http://schemas.microsoft.com/office/powerpoint/2010/main" val="341548431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Financial Benefits categories</a:t>
            </a: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3624984575"/>
              </p:ext>
            </p:extLst>
          </p:nvPr>
        </p:nvGraphicFramePr>
        <p:xfrm>
          <a:off x="228927" y="3019396"/>
          <a:ext cx="8601805" cy="3612482"/>
        </p:xfrm>
        <a:graphic>
          <a:graphicData uri="http://schemas.openxmlformats.org/drawingml/2006/table">
            <a:tbl>
              <a:tblPr firstRow="1" bandRow="1">
                <a:tableStyleId>{72833802-FEF1-4C79-8D5D-14CF1EAF98D9}</a:tableStyleId>
              </a:tblPr>
              <a:tblGrid>
                <a:gridCol w="3034247"/>
                <a:gridCol w="5567558"/>
              </a:tblGrid>
              <a:tr h="415588">
                <a:tc>
                  <a:txBody>
                    <a:bodyPr/>
                    <a:lstStyle/>
                    <a:p>
                      <a:r>
                        <a:rPr lang="en-US" dirty="0" smtClean="0"/>
                        <a:t>Benefits category / Savings</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r>
                        <a:rPr lang="en-US" dirty="0" smtClean="0"/>
                        <a:t>Explanation</a:t>
                      </a:r>
                      <a:endParaRPr lang="en-US" dirty="0"/>
                    </a:p>
                  </a:txBody>
                  <a:tcPr>
                    <a:lnL w="6350" cap="flat" cmpd="sng" algn="ctr">
                      <a:solidFill>
                        <a:srgbClr val="C6E7FC">
                          <a:lumMod val="50000"/>
                        </a:srgbClr>
                      </a:solidFill>
                      <a:prstDash val="solid"/>
                      <a:round/>
                      <a:headEnd type="none" w="med" len="med"/>
                      <a:tailEnd type="none" w="med" len="med"/>
                    </a:lnL>
                  </a:tcPr>
                </a:tc>
              </a:tr>
              <a:tr h="704488">
                <a:tc>
                  <a:txBody>
                    <a:bodyPr/>
                    <a:lstStyle/>
                    <a:p>
                      <a:r>
                        <a:rPr lang="en-US" dirty="0" smtClean="0"/>
                        <a:t>Operating costs reduction</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r>
                        <a:rPr lang="en-US" dirty="0" smtClean="0"/>
                        <a:t>Net reduction in</a:t>
                      </a:r>
                      <a:r>
                        <a:rPr lang="en-US" baseline="0" dirty="0" smtClean="0"/>
                        <a:t> costs the company is spending today and will stop spending as a result of doing the project</a:t>
                      </a:r>
                      <a:endParaRPr lang="en-US" dirty="0"/>
                    </a:p>
                  </a:txBody>
                  <a:tcPr>
                    <a:lnL w="6350" cap="flat" cmpd="sng" algn="ctr">
                      <a:solidFill>
                        <a:srgbClr val="C6E7FC">
                          <a:lumMod val="50000"/>
                        </a:srgbClr>
                      </a:solidFill>
                      <a:prstDash val="solid"/>
                      <a:round/>
                      <a:headEnd type="none" w="med" len="med"/>
                      <a:tailEnd type="none" w="med" len="med"/>
                    </a:lnL>
                  </a:tcPr>
                </a:tc>
              </a:tr>
              <a:tr h="1093109">
                <a:tc>
                  <a:txBody>
                    <a:bodyPr/>
                    <a:lstStyle/>
                    <a:p>
                      <a:r>
                        <a:rPr lang="en-US" dirty="0" smtClean="0"/>
                        <a:t>Cost avoidance</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r>
                        <a:rPr lang="en-US" dirty="0" smtClean="0"/>
                        <a:t>Cost avoidance is defined as the benefits realized by reducing / avoiding future expenditure although the projected expenditures have not been budgeted or obligated</a:t>
                      </a:r>
                      <a:endParaRPr lang="en-US" dirty="0"/>
                    </a:p>
                  </a:txBody>
                  <a:tcPr>
                    <a:lnL w="6350" cap="flat" cmpd="sng" algn="ctr">
                      <a:solidFill>
                        <a:srgbClr val="C6E7FC">
                          <a:lumMod val="50000"/>
                        </a:srgbClr>
                      </a:solidFill>
                      <a:prstDash val="solid"/>
                      <a:round/>
                      <a:headEnd type="none" w="med" len="med"/>
                      <a:tailEnd type="none" w="med" len="med"/>
                    </a:lnL>
                  </a:tcPr>
                </a:tc>
              </a:tr>
              <a:tr h="651843">
                <a:tc>
                  <a:txBody>
                    <a:bodyPr/>
                    <a:lstStyle/>
                    <a:p>
                      <a:r>
                        <a:rPr lang="en-US" dirty="0" smtClean="0"/>
                        <a:t>Productivity gains</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r>
                        <a:rPr lang="en-US" dirty="0" smtClean="0"/>
                        <a:t>Productivity savings are defined as the time saved or freed</a:t>
                      </a:r>
                      <a:r>
                        <a:rPr lang="en-US" baseline="0" dirty="0" smtClean="0"/>
                        <a:t> up as a result of doing the project</a:t>
                      </a:r>
                      <a:endParaRPr lang="en-US" dirty="0"/>
                    </a:p>
                  </a:txBody>
                  <a:tcPr>
                    <a:lnL w="6350" cap="flat" cmpd="sng" algn="ctr">
                      <a:solidFill>
                        <a:srgbClr val="C6E7FC">
                          <a:lumMod val="50000"/>
                        </a:srgbClr>
                      </a:solidFill>
                      <a:prstDash val="solid"/>
                      <a:round/>
                      <a:headEnd type="none" w="med" len="med"/>
                      <a:tailEnd type="none" w="med" len="med"/>
                    </a:lnL>
                  </a:tcPr>
                </a:tc>
              </a:tr>
              <a:tr h="651843">
                <a:tc>
                  <a:txBody>
                    <a:bodyPr/>
                    <a:lstStyle/>
                    <a:p>
                      <a:r>
                        <a:rPr lang="en-US" dirty="0" smtClean="0"/>
                        <a:t>Financial penalty savings</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r>
                        <a:rPr lang="en-US" dirty="0" smtClean="0"/>
                        <a:t>Savings resulting from financial penalties going away</a:t>
                      </a:r>
                      <a:endParaRPr lang="en-US" dirty="0"/>
                    </a:p>
                  </a:txBody>
                  <a:tcPr>
                    <a:lnL w="6350" cap="flat" cmpd="sng" algn="ctr">
                      <a:solidFill>
                        <a:srgbClr val="C6E7FC">
                          <a:lumMod val="50000"/>
                        </a:srgbClr>
                      </a:solidFill>
                      <a:prstDash val="solid"/>
                      <a:round/>
                      <a:headEnd type="none" w="med" len="med"/>
                      <a:tailEnd type="none" w="med" len="med"/>
                    </a:lnL>
                  </a:tcPr>
                </a:tc>
              </a:tr>
            </a:tbl>
          </a:graphicData>
        </a:graphic>
      </p:graphicFrame>
    </p:spTree>
    <p:extLst>
      <p:ext uri="{BB962C8B-B14F-4D97-AF65-F5344CB8AC3E}">
        <p14:creationId xmlns:p14="http://schemas.microsoft.com/office/powerpoint/2010/main" val="22526837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Other Benefits categories</a:t>
            </a:r>
            <a:endParaRPr lang="en-US" dirty="0"/>
          </a:p>
        </p:txBody>
      </p:sp>
      <p:sp>
        <p:nvSpPr>
          <p:cNvPr id="4" name="Content Placeholder 1"/>
          <p:cNvSpPr>
            <a:spLocks noGrp="1"/>
          </p:cNvSpPr>
          <p:nvPr>
            <p:ph idx="1"/>
          </p:nvPr>
        </p:nvSpPr>
        <p:spPr>
          <a:xfrm>
            <a:off x="812800" y="2269067"/>
            <a:ext cx="7408333" cy="3450696"/>
          </a:xfrm>
        </p:spPr>
        <p:txBody>
          <a:bodyPr>
            <a:normAutofit/>
          </a:bodyPr>
          <a:lstStyle/>
          <a:p>
            <a:pPr>
              <a:buFont typeface="Arial"/>
              <a:buChar char="•"/>
            </a:pPr>
            <a:r>
              <a:rPr lang="en-US" sz="2000" dirty="0" smtClean="0"/>
              <a:t>Revenue generation</a:t>
            </a:r>
          </a:p>
          <a:p>
            <a:pPr>
              <a:buFont typeface="Arial"/>
              <a:buChar char="•"/>
            </a:pPr>
            <a:r>
              <a:rPr lang="en-US" sz="2000" dirty="0" smtClean="0"/>
              <a:t>Compliance</a:t>
            </a:r>
          </a:p>
          <a:p>
            <a:pPr>
              <a:buFont typeface="Arial"/>
              <a:buChar char="•"/>
            </a:pPr>
            <a:r>
              <a:rPr lang="en-US" sz="2000" dirty="0" smtClean="0"/>
              <a:t>Customer satisfaction</a:t>
            </a:r>
          </a:p>
          <a:p>
            <a:pPr>
              <a:buFont typeface="Arial"/>
              <a:buChar char="•"/>
            </a:pPr>
            <a:r>
              <a:rPr lang="en-US" sz="2000" dirty="0" smtClean="0"/>
              <a:t>Employee development / satisfaction</a:t>
            </a:r>
          </a:p>
          <a:p>
            <a:pPr>
              <a:buFont typeface="Arial"/>
              <a:buChar char="•"/>
            </a:pPr>
            <a:r>
              <a:rPr lang="en-US" sz="2000" dirty="0" smtClean="0"/>
              <a:t>Process standardization</a:t>
            </a:r>
          </a:p>
          <a:p>
            <a:pPr>
              <a:buFont typeface="Arial"/>
              <a:buChar char="•"/>
            </a:pPr>
            <a:r>
              <a:rPr lang="en-US" sz="2000" dirty="0" smtClean="0"/>
              <a:t>Data / system security</a:t>
            </a:r>
          </a:p>
          <a:p>
            <a:pPr>
              <a:buFont typeface="Arial"/>
              <a:buChar char="•"/>
            </a:pPr>
            <a:r>
              <a:rPr lang="en-US" sz="2000" dirty="0" smtClean="0"/>
              <a:t>User experience</a:t>
            </a:r>
          </a:p>
          <a:p>
            <a:pPr>
              <a:buFont typeface="Arial"/>
              <a:buChar char="•"/>
            </a:pPr>
            <a:r>
              <a:rPr lang="en-US" sz="2000" dirty="0" smtClean="0"/>
              <a:t>Brand image</a:t>
            </a:r>
          </a:p>
          <a:p>
            <a:pPr marL="0" indent="0">
              <a:buNone/>
            </a:pPr>
            <a:endParaRPr lang="en-US" sz="2000" dirty="0"/>
          </a:p>
        </p:txBody>
      </p:sp>
    </p:spTree>
    <p:extLst>
      <p:ext uri="{BB962C8B-B14F-4D97-AF65-F5344CB8AC3E}">
        <p14:creationId xmlns:p14="http://schemas.microsoft.com/office/powerpoint/2010/main" val="96242171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Cost categories</a:t>
            </a: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299750758"/>
              </p:ext>
            </p:extLst>
          </p:nvPr>
        </p:nvGraphicFramePr>
        <p:xfrm>
          <a:off x="203527" y="2739997"/>
          <a:ext cx="8601805" cy="3880846"/>
        </p:xfrm>
        <a:graphic>
          <a:graphicData uri="http://schemas.openxmlformats.org/drawingml/2006/table">
            <a:tbl>
              <a:tblPr firstRow="1" bandRow="1">
                <a:tableStyleId>{72833802-FEF1-4C79-8D5D-14CF1EAF98D9}</a:tableStyleId>
              </a:tblPr>
              <a:tblGrid>
                <a:gridCol w="3034247"/>
                <a:gridCol w="5567558"/>
              </a:tblGrid>
              <a:tr h="415588">
                <a:tc>
                  <a:txBody>
                    <a:bodyPr/>
                    <a:lstStyle/>
                    <a:p>
                      <a:r>
                        <a:rPr lang="en-US" dirty="0" smtClean="0"/>
                        <a:t>Cost</a:t>
                      </a:r>
                      <a:r>
                        <a:rPr lang="en-US" baseline="0" dirty="0" smtClean="0"/>
                        <a:t> categories</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r>
                        <a:rPr lang="en-US" dirty="0" smtClean="0"/>
                        <a:t>Explanation</a:t>
                      </a:r>
                      <a:endParaRPr lang="en-US" dirty="0"/>
                    </a:p>
                  </a:txBody>
                  <a:tcPr>
                    <a:lnL w="6350" cap="flat" cmpd="sng" algn="ctr">
                      <a:solidFill>
                        <a:srgbClr val="C6E7FC">
                          <a:lumMod val="50000"/>
                        </a:srgbClr>
                      </a:solidFill>
                      <a:prstDash val="solid"/>
                      <a:round/>
                      <a:headEnd type="none" w="med" len="med"/>
                      <a:tailEnd type="none" w="med" len="med"/>
                    </a:lnL>
                  </a:tcPr>
                </a:tc>
              </a:tr>
              <a:tr h="704488">
                <a:tc>
                  <a:txBody>
                    <a:bodyPr/>
                    <a:lstStyle/>
                    <a:p>
                      <a:r>
                        <a:rPr lang="en-US" dirty="0" smtClean="0"/>
                        <a:t>Business resource costs</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r>
                        <a:rPr lang="en-US" dirty="0" smtClean="0"/>
                        <a:t>Project</a:t>
                      </a:r>
                      <a:r>
                        <a:rPr lang="en-US" baseline="0" dirty="0" smtClean="0"/>
                        <a:t> team business resource costs (permanent, Temp or contractors)</a:t>
                      </a:r>
                      <a:endParaRPr lang="en-US" dirty="0"/>
                    </a:p>
                  </a:txBody>
                  <a:tcPr>
                    <a:lnL w="6350" cap="flat" cmpd="sng" algn="ctr">
                      <a:solidFill>
                        <a:srgbClr val="C6E7FC">
                          <a:lumMod val="50000"/>
                        </a:srgbClr>
                      </a:solidFill>
                      <a:prstDash val="solid"/>
                      <a:round/>
                      <a:headEnd type="none" w="med" len="med"/>
                      <a:tailEnd type="none" w="med" len="med"/>
                    </a:lnL>
                  </a:tcPr>
                </a:tc>
              </a:tr>
              <a:tr h="686528">
                <a:tc>
                  <a:txBody>
                    <a:bodyPr/>
                    <a:lstStyle/>
                    <a:p>
                      <a:r>
                        <a:rPr lang="en-US" dirty="0" smtClean="0"/>
                        <a:t>IT resource costs</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Project team IT resource costs </a:t>
                      </a:r>
                      <a:r>
                        <a:rPr lang="en-US" baseline="0" dirty="0" smtClean="0"/>
                        <a:t>(permanent, Temp or contractors)</a:t>
                      </a:r>
                      <a:endParaRPr lang="en-US" dirty="0" smtClean="0"/>
                    </a:p>
                  </a:txBody>
                  <a:tcPr>
                    <a:lnL w="6350" cap="flat" cmpd="sng" algn="ctr">
                      <a:solidFill>
                        <a:srgbClr val="C6E7FC">
                          <a:lumMod val="50000"/>
                        </a:srgbClr>
                      </a:solidFill>
                      <a:prstDash val="solid"/>
                      <a:round/>
                      <a:headEnd type="none" w="med" len="med"/>
                      <a:tailEnd type="none" w="med" len="med"/>
                    </a:lnL>
                  </a:tcPr>
                </a:tc>
              </a:tr>
              <a:tr h="491067">
                <a:tc>
                  <a:txBody>
                    <a:bodyPr/>
                    <a:lstStyle/>
                    <a:p>
                      <a:r>
                        <a:rPr lang="en-US" dirty="0" smtClean="0"/>
                        <a:t>Infrastructure (HW) costs</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r>
                        <a:rPr lang="en-US" dirty="0" smtClean="0"/>
                        <a:t>Servers,</a:t>
                      </a:r>
                      <a:r>
                        <a:rPr lang="en-US" baseline="0" dirty="0" smtClean="0"/>
                        <a:t> Telecoms equipment etc….</a:t>
                      </a:r>
                      <a:endParaRPr lang="en-US" dirty="0"/>
                    </a:p>
                  </a:txBody>
                  <a:tcPr>
                    <a:lnL w="6350" cap="flat" cmpd="sng" algn="ctr">
                      <a:solidFill>
                        <a:srgbClr val="C6E7FC">
                          <a:lumMod val="50000"/>
                        </a:srgbClr>
                      </a:solidFill>
                      <a:prstDash val="solid"/>
                      <a:round/>
                      <a:headEnd type="none" w="med" len="med"/>
                      <a:tailEnd type="none" w="med" len="med"/>
                    </a:lnL>
                  </a:tcPr>
                </a:tc>
              </a:tr>
              <a:tr h="465666">
                <a:tc>
                  <a:txBody>
                    <a:bodyPr/>
                    <a:lstStyle/>
                    <a:p>
                      <a:r>
                        <a:rPr lang="en-US" dirty="0" smtClean="0"/>
                        <a:t>SW </a:t>
                      </a:r>
                      <a:r>
                        <a:rPr lang="en-US" dirty="0" err="1" smtClean="0"/>
                        <a:t>licence</a:t>
                      </a:r>
                      <a:r>
                        <a:rPr lang="en-US" baseline="0" dirty="0" smtClean="0"/>
                        <a:t> costs</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endParaRPr lang="en-US" dirty="0"/>
                    </a:p>
                  </a:txBody>
                  <a:tcPr>
                    <a:lnL w="6350" cap="flat" cmpd="sng" algn="ctr">
                      <a:solidFill>
                        <a:srgbClr val="C6E7FC">
                          <a:lumMod val="50000"/>
                        </a:srgbClr>
                      </a:solidFill>
                      <a:prstDash val="solid"/>
                      <a:round/>
                      <a:headEnd type="none" w="med" len="med"/>
                      <a:tailEnd type="none" w="med" len="med"/>
                    </a:lnL>
                  </a:tcPr>
                </a:tc>
              </a:tr>
              <a:tr h="465666">
                <a:tc>
                  <a:txBody>
                    <a:bodyPr/>
                    <a:lstStyle/>
                    <a:p>
                      <a:r>
                        <a:rPr lang="en-US" dirty="0" smtClean="0"/>
                        <a:t>Organization</a:t>
                      </a:r>
                      <a:r>
                        <a:rPr lang="en-US" baseline="0" dirty="0" smtClean="0"/>
                        <a:t> adoption costs</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r>
                        <a:rPr lang="en-US" dirty="0" smtClean="0"/>
                        <a:t>Training, communication etc…</a:t>
                      </a:r>
                      <a:endParaRPr lang="en-US" dirty="0"/>
                    </a:p>
                  </a:txBody>
                  <a:tcPr>
                    <a:lnL w="6350" cap="flat" cmpd="sng" algn="ctr">
                      <a:solidFill>
                        <a:srgbClr val="C6E7FC">
                          <a:lumMod val="50000"/>
                        </a:srgbClr>
                      </a:solidFill>
                      <a:prstDash val="solid"/>
                      <a:round/>
                      <a:headEnd type="none" w="med" len="med"/>
                      <a:tailEnd type="none" w="med" len="med"/>
                    </a:lnL>
                  </a:tcPr>
                </a:tc>
              </a:tr>
              <a:tr h="651843">
                <a:tc>
                  <a:txBody>
                    <a:bodyPr/>
                    <a:lstStyle/>
                    <a:p>
                      <a:r>
                        <a:rPr lang="en-US" dirty="0" smtClean="0"/>
                        <a:t>Maintenance / support costs</a:t>
                      </a:r>
                      <a:endParaRPr lang="en-US" dirty="0"/>
                    </a:p>
                  </a:txBody>
                  <a:tcPr>
                    <a:lnR w="6350" cap="flat" cmpd="sng" algn="ctr">
                      <a:solidFill>
                        <a:srgbClr val="C6E7FC">
                          <a:lumMod val="50000"/>
                        </a:srgbClr>
                      </a:solidFill>
                      <a:prstDash val="solid"/>
                      <a:round/>
                      <a:headEnd type="none" w="med" len="med"/>
                      <a:tailEnd type="none" w="med" len="med"/>
                    </a:lnR>
                  </a:tcPr>
                </a:tc>
                <a:tc>
                  <a:txBody>
                    <a:bodyPr/>
                    <a:lstStyle/>
                    <a:p>
                      <a:r>
                        <a:rPr lang="en-US" dirty="0" smtClean="0"/>
                        <a:t>Cost to support once project is live</a:t>
                      </a:r>
                      <a:endParaRPr lang="en-US" dirty="0"/>
                    </a:p>
                  </a:txBody>
                  <a:tcPr>
                    <a:lnL w="6350" cap="flat" cmpd="sng" algn="ctr">
                      <a:solidFill>
                        <a:srgbClr val="C6E7FC">
                          <a:lumMod val="50000"/>
                        </a:srgbClr>
                      </a:solidFill>
                      <a:prstDash val="solid"/>
                      <a:round/>
                      <a:headEnd type="none" w="med" len="med"/>
                      <a:tailEnd type="none" w="med" len="med"/>
                    </a:lnL>
                  </a:tcPr>
                </a:tc>
              </a:tr>
            </a:tbl>
          </a:graphicData>
        </a:graphic>
      </p:graphicFrame>
    </p:spTree>
    <p:extLst>
      <p:ext uri="{BB962C8B-B14F-4D97-AF65-F5344CB8AC3E}">
        <p14:creationId xmlns:p14="http://schemas.microsoft.com/office/powerpoint/2010/main" val="100994109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Sessions calendar</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405443842"/>
              </p:ext>
            </p:extLst>
          </p:nvPr>
        </p:nvGraphicFramePr>
        <p:xfrm>
          <a:off x="596900" y="3296919"/>
          <a:ext cx="8204200" cy="1966579"/>
        </p:xfrm>
        <a:graphic>
          <a:graphicData uri="http://schemas.openxmlformats.org/drawingml/2006/table">
            <a:tbl>
              <a:tblPr firstRow="1" bandRow="1">
                <a:tableStyleId>{6E25E649-3F16-4E02-A733-19D2CDBF48F0}</a:tableStyleId>
              </a:tblPr>
              <a:tblGrid>
                <a:gridCol w="906207"/>
                <a:gridCol w="2658210"/>
                <a:gridCol w="1884912"/>
                <a:gridCol w="2754871"/>
              </a:tblGrid>
              <a:tr h="505956">
                <a:tc>
                  <a:txBody>
                    <a:bodyPr/>
                    <a:lstStyle/>
                    <a:p>
                      <a:pPr algn="ctr"/>
                      <a:r>
                        <a:rPr lang="en-US" sz="1400" dirty="0" smtClean="0"/>
                        <a:t>Session</a:t>
                      </a:r>
                    </a:p>
                    <a:p>
                      <a:pPr algn="ctr"/>
                      <a:r>
                        <a:rPr lang="en-US" sz="1400" dirty="0" err="1" smtClean="0"/>
                        <a:t>nb</a:t>
                      </a:r>
                      <a:endParaRPr lang="en-US" sz="1400" dirty="0"/>
                    </a:p>
                  </a:txBody>
                  <a:tcPr>
                    <a:lnR w="12700" cap="flat" cmpd="sng" algn="ctr">
                      <a:solidFill>
                        <a:prstClr val="white">
                          <a:lumMod val="75000"/>
                        </a:prstClr>
                      </a:solidFill>
                      <a:prstDash val="solid"/>
                      <a:round/>
                      <a:headEnd type="none" w="med" len="med"/>
                      <a:tailEnd type="none" w="med" len="med"/>
                    </a:lnR>
                  </a:tcPr>
                </a:tc>
                <a:tc>
                  <a:txBody>
                    <a:bodyPr/>
                    <a:lstStyle/>
                    <a:p>
                      <a:pPr algn="ctr"/>
                      <a:r>
                        <a:rPr lang="en-US" sz="1400" dirty="0" smtClean="0"/>
                        <a:t>Date</a:t>
                      </a:r>
                      <a:endParaRPr lang="en-US" sz="1400" dirty="0"/>
                    </a:p>
                  </a:txBody>
                  <a:tcPr>
                    <a:lnL w="12700" cap="flat" cmpd="sng" algn="ctr">
                      <a:solidFill>
                        <a:prstClr val="white">
                          <a:lumMod val="75000"/>
                        </a:prstClr>
                      </a:solidFill>
                      <a:prstDash val="solid"/>
                      <a:round/>
                      <a:headEnd type="none" w="med" len="med"/>
                      <a:tailEnd type="none" w="med" len="med"/>
                    </a:lnL>
                    <a:lnR w="12700" cap="flat" cmpd="sng" algn="ctr">
                      <a:solidFill>
                        <a:prstClr val="white">
                          <a:lumMod val="75000"/>
                        </a:prstClr>
                      </a:solidFill>
                      <a:prstDash val="solid"/>
                      <a:round/>
                      <a:headEnd type="none" w="med" len="med"/>
                      <a:tailEnd type="none" w="med" len="med"/>
                    </a:lnR>
                  </a:tcPr>
                </a:tc>
                <a:tc>
                  <a:txBody>
                    <a:bodyPr/>
                    <a:lstStyle/>
                    <a:p>
                      <a:pPr algn="ctr"/>
                      <a:r>
                        <a:rPr lang="en-US" sz="1400" dirty="0" smtClean="0"/>
                        <a:t>Time</a:t>
                      </a:r>
                      <a:endParaRPr lang="en-US" sz="1400" dirty="0"/>
                    </a:p>
                  </a:txBody>
                  <a:tcPr>
                    <a:lnL w="12700" cap="flat" cmpd="sng" algn="ctr">
                      <a:solidFill>
                        <a:prstClr val="white">
                          <a:lumMod val="75000"/>
                        </a:prstClr>
                      </a:solidFill>
                      <a:prstDash val="solid"/>
                      <a:round/>
                      <a:headEnd type="none" w="med" len="med"/>
                      <a:tailEnd type="none" w="med" len="med"/>
                    </a:lnL>
                    <a:lnR w="12700" cap="flat" cmpd="sng" algn="ctr">
                      <a:solidFill>
                        <a:prstClr val="white">
                          <a:lumMod val="75000"/>
                        </a:prstClr>
                      </a:solidFill>
                      <a:prstDash val="solid"/>
                      <a:round/>
                      <a:headEnd type="none" w="med" len="med"/>
                      <a:tailEnd type="none" w="med" len="med"/>
                    </a:lnR>
                  </a:tcPr>
                </a:tc>
                <a:tc>
                  <a:txBody>
                    <a:bodyPr/>
                    <a:lstStyle/>
                    <a:p>
                      <a:pPr algn="ctr"/>
                      <a:r>
                        <a:rPr lang="en-US" sz="1400" dirty="0" smtClean="0"/>
                        <a:t>Contents</a:t>
                      </a:r>
                      <a:endParaRPr lang="en-US" sz="1400" dirty="0"/>
                    </a:p>
                  </a:txBody>
                  <a:tcPr>
                    <a:lnL w="12700" cap="flat" cmpd="sng" algn="ctr">
                      <a:solidFill>
                        <a:prstClr val="white">
                          <a:lumMod val="75000"/>
                        </a:prstClr>
                      </a:solidFill>
                      <a:prstDash val="solid"/>
                      <a:round/>
                      <a:headEnd type="none" w="med" len="med"/>
                      <a:tailEnd type="none" w="med" len="med"/>
                    </a:lnL>
                  </a:tcPr>
                </a:tc>
              </a:tr>
              <a:tr h="362105">
                <a:tc>
                  <a:txBody>
                    <a:bodyPr/>
                    <a:lstStyle/>
                    <a:p>
                      <a:pPr algn="ctr"/>
                      <a:r>
                        <a:rPr lang="en-US" sz="1400" dirty="0" smtClean="0"/>
                        <a:t>1</a:t>
                      </a:r>
                    </a:p>
                  </a:txBody>
                  <a:tcPr>
                    <a:lnR w="12700" cap="flat" cmpd="sng" algn="ctr">
                      <a:solidFill>
                        <a:prstClr val="white">
                          <a:lumMod val="75000"/>
                        </a:prstClr>
                      </a:solidFill>
                      <a:prstDash val="solid"/>
                      <a:round/>
                      <a:headEnd type="none" w="med" len="med"/>
                      <a:tailEnd type="none" w="med" len="med"/>
                    </a:ln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smtClean="0"/>
                        <a:t>Thursday</a:t>
                      </a:r>
                      <a:r>
                        <a:rPr lang="en-US" sz="1400" baseline="0" dirty="0" smtClean="0"/>
                        <a:t> July 12th</a:t>
                      </a:r>
                      <a:endParaRPr lang="en-US" sz="1400" dirty="0" smtClean="0"/>
                    </a:p>
                  </a:txBody>
                  <a:tcPr>
                    <a:lnL w="12700" cap="flat" cmpd="sng" algn="ctr">
                      <a:solidFill>
                        <a:prstClr val="white">
                          <a:lumMod val="75000"/>
                        </a:prstClr>
                      </a:solidFill>
                      <a:prstDash val="solid"/>
                      <a:round/>
                      <a:headEnd type="none" w="med" len="med"/>
                      <a:tailEnd type="none" w="med" len="med"/>
                    </a:lnL>
                    <a:lnR w="12700" cap="flat" cmpd="sng" algn="ctr">
                      <a:solidFill>
                        <a:prstClr val="white">
                          <a:lumMod val="75000"/>
                        </a:prstClr>
                      </a:solidFill>
                      <a:prstDash val="solid"/>
                      <a:round/>
                      <a:headEnd type="none" w="med" len="med"/>
                      <a:tailEnd type="none" w="med" len="med"/>
                    </a:lnR>
                  </a:tcPr>
                </a:tc>
                <a:tc>
                  <a:txBody>
                    <a:bodyPr/>
                    <a:lstStyle/>
                    <a:p>
                      <a:pPr algn="ctr"/>
                      <a:r>
                        <a:rPr lang="en-US" sz="1400" dirty="0" smtClean="0"/>
                        <a:t>10:00– 13:00</a:t>
                      </a:r>
                      <a:endParaRPr lang="en-US" sz="1400" dirty="0"/>
                    </a:p>
                  </a:txBody>
                  <a:tcPr>
                    <a:lnL w="12700" cap="flat" cmpd="sng" algn="ctr">
                      <a:solidFill>
                        <a:prstClr val="white">
                          <a:lumMod val="75000"/>
                        </a:prstClr>
                      </a:solidFill>
                      <a:prstDash val="solid"/>
                      <a:round/>
                      <a:headEnd type="none" w="med" len="med"/>
                      <a:tailEnd type="none" w="med" len="med"/>
                    </a:lnL>
                    <a:lnR w="12700" cap="flat" cmpd="sng" algn="ctr">
                      <a:solidFill>
                        <a:prstClr val="white">
                          <a:lumMod val="75000"/>
                        </a:prstClr>
                      </a:solidFill>
                      <a:prstDash val="solid"/>
                      <a:round/>
                      <a:headEnd type="none" w="med" len="med"/>
                      <a:tailEnd type="none" w="med" len="med"/>
                    </a:lnR>
                  </a:tcPr>
                </a:tc>
                <a:tc>
                  <a:txBody>
                    <a:bodyPr/>
                    <a:lstStyle/>
                    <a:p>
                      <a:pPr algn="ctr"/>
                      <a:r>
                        <a:rPr lang="en-US" sz="1400" dirty="0" smtClean="0"/>
                        <a:t>Introduction</a:t>
                      </a:r>
                      <a:endParaRPr lang="en-US" sz="1400" dirty="0"/>
                    </a:p>
                  </a:txBody>
                  <a:tcPr>
                    <a:lnL w="12700" cap="flat" cmpd="sng" algn="ctr">
                      <a:solidFill>
                        <a:prstClr val="white">
                          <a:lumMod val="75000"/>
                        </a:prstClr>
                      </a:solidFill>
                      <a:prstDash val="solid"/>
                      <a:round/>
                      <a:headEnd type="none" w="med" len="med"/>
                      <a:tailEnd type="none" w="med" len="med"/>
                    </a:lnL>
                  </a:tcPr>
                </a:tc>
              </a:tr>
              <a:tr h="362105">
                <a:tc>
                  <a:txBody>
                    <a:bodyPr/>
                    <a:lstStyle/>
                    <a:p>
                      <a:pPr algn="ctr"/>
                      <a:r>
                        <a:rPr lang="en-US" sz="1400" dirty="0" smtClean="0"/>
                        <a:t>2</a:t>
                      </a:r>
                      <a:endParaRPr lang="en-US" sz="1400" dirty="0"/>
                    </a:p>
                  </a:txBody>
                  <a:tcPr>
                    <a:lnR w="12700" cap="flat" cmpd="sng" algn="ctr">
                      <a:solidFill>
                        <a:prstClr val="white">
                          <a:lumMod val="75000"/>
                        </a:prstClr>
                      </a:solidFill>
                      <a:prstDash val="solid"/>
                      <a:round/>
                      <a:headEnd type="none" w="med" len="med"/>
                      <a:tailEnd type="none" w="med" len="med"/>
                    </a:lnR>
                  </a:tcPr>
                </a:tc>
                <a:tc>
                  <a:txBody>
                    <a:bodyPr/>
                    <a:lstStyle/>
                    <a:p>
                      <a:pPr algn="ctr"/>
                      <a:r>
                        <a:rPr lang="en-US" sz="1400" dirty="0" smtClean="0"/>
                        <a:t>Wednesday July</a:t>
                      </a:r>
                      <a:r>
                        <a:rPr lang="en-US" sz="1400" baseline="0" dirty="0" smtClean="0"/>
                        <a:t> 18th</a:t>
                      </a:r>
                      <a:endParaRPr lang="en-US" sz="1400" dirty="0"/>
                    </a:p>
                  </a:txBody>
                  <a:tcPr>
                    <a:lnL w="12700" cap="flat" cmpd="sng" algn="ctr">
                      <a:solidFill>
                        <a:prstClr val="white">
                          <a:lumMod val="75000"/>
                        </a:prstClr>
                      </a:solidFill>
                      <a:prstDash val="solid"/>
                      <a:round/>
                      <a:headEnd type="none" w="med" len="med"/>
                      <a:tailEnd type="none" w="med" len="med"/>
                    </a:lnL>
                    <a:lnR w="12700" cap="flat" cmpd="sng" algn="ctr">
                      <a:solidFill>
                        <a:prstClr val="white">
                          <a:lumMod val="75000"/>
                        </a:prstClr>
                      </a:solidFill>
                      <a:prstDash val="solid"/>
                      <a:round/>
                      <a:headEnd type="none" w="med" len="med"/>
                      <a:tailEnd type="none" w="med" len="med"/>
                    </a:ln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smtClean="0"/>
                        <a:t>10:00</a:t>
                      </a:r>
                      <a:r>
                        <a:rPr lang="en-US" sz="1400" baseline="0" dirty="0" smtClean="0"/>
                        <a:t> – 13:00</a:t>
                      </a:r>
                      <a:endParaRPr lang="en-US" sz="1400" dirty="0" smtClean="0"/>
                    </a:p>
                  </a:txBody>
                  <a:tcPr>
                    <a:lnL w="12700" cap="flat" cmpd="sng" algn="ctr">
                      <a:solidFill>
                        <a:prstClr val="white">
                          <a:lumMod val="75000"/>
                        </a:prstClr>
                      </a:solidFill>
                      <a:prstDash val="solid"/>
                      <a:round/>
                      <a:headEnd type="none" w="med" len="med"/>
                      <a:tailEnd type="none" w="med" len="med"/>
                    </a:lnL>
                    <a:lnR w="12700" cap="flat" cmpd="sng" algn="ctr">
                      <a:solidFill>
                        <a:prstClr val="white">
                          <a:lumMod val="75000"/>
                        </a:prstClr>
                      </a:solidFill>
                      <a:prstDash val="solid"/>
                      <a:round/>
                      <a:headEnd type="none" w="med" len="med"/>
                      <a:tailEnd type="none" w="med" len="med"/>
                    </a:ln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smtClean="0"/>
                        <a:t>Home work review + class</a:t>
                      </a:r>
                    </a:p>
                  </a:txBody>
                  <a:tcPr>
                    <a:lnL w="12700" cap="flat" cmpd="sng" algn="ctr">
                      <a:solidFill>
                        <a:prstClr val="white">
                          <a:lumMod val="75000"/>
                        </a:prstClr>
                      </a:solidFill>
                      <a:prstDash val="solid"/>
                      <a:round/>
                      <a:headEnd type="none" w="med" len="med"/>
                      <a:tailEnd type="none" w="med" len="med"/>
                    </a:lnL>
                  </a:tcPr>
                </a:tc>
              </a:tr>
              <a:tr h="362105">
                <a:tc>
                  <a:txBody>
                    <a:bodyPr/>
                    <a:lstStyle/>
                    <a:p>
                      <a:pPr algn="ctr"/>
                      <a:r>
                        <a:rPr lang="en-US" sz="1400" dirty="0" smtClean="0"/>
                        <a:t>3</a:t>
                      </a:r>
                      <a:endParaRPr lang="en-US" sz="1400" dirty="0"/>
                    </a:p>
                  </a:txBody>
                  <a:tcPr>
                    <a:lnR w="12700" cap="flat" cmpd="sng" algn="ctr">
                      <a:solidFill>
                        <a:prstClr val="white">
                          <a:lumMod val="75000"/>
                        </a:prstClr>
                      </a:solidFill>
                      <a:prstDash val="solid"/>
                      <a:round/>
                      <a:headEnd type="none" w="med" len="med"/>
                      <a:tailEnd type="none" w="med" len="med"/>
                    </a:lnR>
                  </a:tcPr>
                </a:tc>
                <a:tc>
                  <a:txBody>
                    <a:bodyPr/>
                    <a:lstStyle/>
                    <a:p>
                      <a:pPr algn="ctr"/>
                      <a:r>
                        <a:rPr lang="en-US" sz="1400" dirty="0" smtClean="0"/>
                        <a:t>Wednesday July 25th</a:t>
                      </a:r>
                      <a:endParaRPr lang="en-US" sz="1400" dirty="0"/>
                    </a:p>
                  </a:txBody>
                  <a:tcPr>
                    <a:lnL w="12700" cap="flat" cmpd="sng" algn="ctr">
                      <a:solidFill>
                        <a:prstClr val="white">
                          <a:lumMod val="75000"/>
                        </a:prstClr>
                      </a:solidFill>
                      <a:prstDash val="solid"/>
                      <a:round/>
                      <a:headEnd type="none" w="med" len="med"/>
                      <a:tailEnd type="none" w="med" len="med"/>
                    </a:lnL>
                    <a:lnR w="12700" cap="flat" cmpd="sng" algn="ctr">
                      <a:solidFill>
                        <a:prstClr val="white">
                          <a:lumMod val="75000"/>
                        </a:prstClr>
                      </a:solidFill>
                      <a:prstDash val="solid"/>
                      <a:round/>
                      <a:headEnd type="none" w="med" len="med"/>
                      <a:tailEnd type="none" w="med" len="med"/>
                    </a:ln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smtClean="0"/>
                        <a:t>10:00</a:t>
                      </a:r>
                      <a:r>
                        <a:rPr lang="en-US" sz="1400" baseline="0" dirty="0" smtClean="0"/>
                        <a:t> – 13:00</a:t>
                      </a:r>
                      <a:endParaRPr lang="en-US" sz="1400" dirty="0" smtClean="0"/>
                    </a:p>
                  </a:txBody>
                  <a:tcPr>
                    <a:lnL w="12700" cap="flat" cmpd="sng" algn="ctr">
                      <a:solidFill>
                        <a:prstClr val="white">
                          <a:lumMod val="75000"/>
                        </a:prstClr>
                      </a:solidFill>
                      <a:prstDash val="solid"/>
                      <a:round/>
                      <a:headEnd type="none" w="med" len="med"/>
                      <a:tailEnd type="none" w="med" len="med"/>
                    </a:lnL>
                    <a:lnR w="12700" cap="flat" cmpd="sng" algn="ctr">
                      <a:solidFill>
                        <a:prstClr val="white">
                          <a:lumMod val="75000"/>
                        </a:prstClr>
                      </a:solidFill>
                      <a:prstDash val="solid"/>
                      <a:round/>
                      <a:headEnd type="none" w="med" len="med"/>
                      <a:tailEnd type="none" w="med" len="med"/>
                    </a:ln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smtClean="0"/>
                        <a:t>Home work review + class</a:t>
                      </a:r>
                    </a:p>
                  </a:txBody>
                  <a:tcPr>
                    <a:lnL w="12700" cap="flat" cmpd="sng" algn="ctr">
                      <a:solidFill>
                        <a:prstClr val="white">
                          <a:lumMod val="75000"/>
                        </a:prstClr>
                      </a:solidFill>
                      <a:prstDash val="solid"/>
                      <a:round/>
                      <a:headEnd type="none" w="med" len="med"/>
                      <a:tailEnd type="none" w="med" len="med"/>
                    </a:lnL>
                  </a:tcPr>
                </a:tc>
              </a:tr>
              <a:tr h="362105">
                <a:tc>
                  <a:txBody>
                    <a:bodyPr/>
                    <a:lstStyle/>
                    <a:p>
                      <a:pPr algn="ctr"/>
                      <a:r>
                        <a:rPr lang="en-US" sz="1400" dirty="0" smtClean="0"/>
                        <a:t>4</a:t>
                      </a:r>
                      <a:endParaRPr lang="en-US" sz="1400" dirty="0"/>
                    </a:p>
                  </a:txBody>
                  <a:tcPr>
                    <a:lnR w="12700" cap="flat" cmpd="sng" algn="ctr">
                      <a:solidFill>
                        <a:prstClr val="white">
                          <a:lumMod val="75000"/>
                        </a:prstClr>
                      </a:solidFill>
                      <a:prstDash val="solid"/>
                      <a:round/>
                      <a:headEnd type="none" w="med" len="med"/>
                      <a:tailEnd type="none" w="med" len="med"/>
                    </a:lnR>
                  </a:tcPr>
                </a:tc>
                <a:tc>
                  <a:txBody>
                    <a:bodyPr/>
                    <a:lstStyle/>
                    <a:p>
                      <a:pPr algn="ctr"/>
                      <a:r>
                        <a:rPr lang="en-US" sz="1400" dirty="0" smtClean="0"/>
                        <a:t>Wednesday July 25th</a:t>
                      </a:r>
                      <a:endParaRPr lang="en-US" sz="1400" dirty="0"/>
                    </a:p>
                  </a:txBody>
                  <a:tcPr>
                    <a:lnL w="12700" cap="flat" cmpd="sng" algn="ctr">
                      <a:solidFill>
                        <a:prstClr val="white">
                          <a:lumMod val="75000"/>
                        </a:prstClr>
                      </a:solidFill>
                      <a:prstDash val="solid"/>
                      <a:round/>
                      <a:headEnd type="none" w="med" len="med"/>
                      <a:tailEnd type="none" w="med" len="med"/>
                    </a:lnL>
                    <a:lnR w="12700" cap="flat" cmpd="sng" algn="ctr">
                      <a:solidFill>
                        <a:prstClr val="white">
                          <a:lumMod val="75000"/>
                        </a:prstClr>
                      </a:solidFill>
                      <a:prstDash val="solid"/>
                      <a:round/>
                      <a:headEnd type="none" w="med" len="med"/>
                      <a:tailEnd type="none" w="med" len="med"/>
                    </a:ln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dirty="0" smtClean="0"/>
                        <a:t>15:00</a:t>
                      </a:r>
                      <a:r>
                        <a:rPr lang="en-US" sz="1400" baseline="0" dirty="0" smtClean="0"/>
                        <a:t> – 17:00</a:t>
                      </a:r>
                      <a:endParaRPr lang="en-US" sz="1400" dirty="0" smtClean="0"/>
                    </a:p>
                  </a:txBody>
                  <a:tcPr>
                    <a:lnL w="12700" cap="flat" cmpd="sng" algn="ctr">
                      <a:solidFill>
                        <a:prstClr val="white">
                          <a:lumMod val="75000"/>
                        </a:prstClr>
                      </a:solidFill>
                      <a:prstDash val="solid"/>
                      <a:round/>
                      <a:headEnd type="none" w="med" len="med"/>
                      <a:tailEnd type="none" w="med" len="med"/>
                    </a:lnL>
                    <a:lnR w="12700" cap="flat" cmpd="sng" algn="ctr">
                      <a:solidFill>
                        <a:prstClr val="white">
                          <a:lumMod val="75000"/>
                        </a:prstClr>
                      </a:solidFill>
                      <a:prstDash val="solid"/>
                      <a:round/>
                      <a:headEnd type="none" w="med" len="med"/>
                      <a:tailEnd type="none" w="med" len="med"/>
                    </a:lnR>
                  </a:tcPr>
                </a:tc>
                <a:tc>
                  <a:txBody>
                    <a:bodyPr/>
                    <a:lstStyle/>
                    <a:p>
                      <a:pPr algn="ctr"/>
                      <a:r>
                        <a:rPr lang="en-US" sz="1400" dirty="0" smtClean="0"/>
                        <a:t>Exam</a:t>
                      </a:r>
                      <a:endParaRPr lang="en-US" sz="1400" dirty="0"/>
                    </a:p>
                  </a:txBody>
                  <a:tcPr>
                    <a:lnL w="12700" cap="flat" cmpd="sng" algn="ctr">
                      <a:solidFill>
                        <a:prstClr val="white">
                          <a:lumMod val="75000"/>
                        </a:prstClr>
                      </a:solidFill>
                      <a:prstDash val="solid"/>
                      <a:round/>
                      <a:headEnd type="none" w="med" len="med"/>
                      <a:tailEnd type="none" w="med" len="med"/>
                    </a:lnL>
                  </a:tcPr>
                </a:tc>
              </a:tr>
            </a:tbl>
          </a:graphicData>
        </a:graphic>
      </p:graphicFrame>
    </p:spTree>
    <p:extLst>
      <p:ext uri="{BB962C8B-B14F-4D97-AF65-F5344CB8AC3E}">
        <p14:creationId xmlns:p14="http://schemas.microsoft.com/office/powerpoint/2010/main" val="272169385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293192"/>
            <a:ext cx="7408333" cy="4167198"/>
          </a:xfrm>
        </p:spPr>
        <p:txBody>
          <a:bodyPr>
            <a:normAutofit fontScale="85000" lnSpcReduction="20000"/>
          </a:bodyPr>
          <a:lstStyle/>
          <a:p>
            <a:pPr marL="0" indent="0">
              <a:buNone/>
            </a:pPr>
            <a:r>
              <a:rPr lang="en-US" b="1" smtClean="0"/>
              <a:t>Cost </a:t>
            </a:r>
            <a:r>
              <a:rPr lang="en-US" b="1" dirty="0" smtClean="0"/>
              <a:t>Benefit criteria:</a:t>
            </a:r>
          </a:p>
          <a:p>
            <a:pPr>
              <a:buFont typeface="Arial"/>
              <a:buChar char="•"/>
            </a:pPr>
            <a:r>
              <a:rPr lang="en-US" dirty="0" smtClean="0"/>
              <a:t>Return on investment (ROI)</a:t>
            </a:r>
          </a:p>
          <a:p>
            <a:pPr>
              <a:buFont typeface="Arial"/>
              <a:buChar char="•"/>
            </a:pPr>
            <a:r>
              <a:rPr lang="en-US" dirty="0" smtClean="0"/>
              <a:t>Payback period</a:t>
            </a:r>
          </a:p>
          <a:p>
            <a:pPr>
              <a:buFont typeface="Arial"/>
              <a:buChar char="•"/>
            </a:pPr>
            <a:r>
              <a:rPr lang="en-US" dirty="0" smtClean="0"/>
              <a:t>Net present value (NPV)</a:t>
            </a:r>
          </a:p>
          <a:p>
            <a:pPr>
              <a:buFont typeface="Arial"/>
              <a:buChar char="•"/>
            </a:pPr>
            <a:r>
              <a:rPr lang="en-US" dirty="0" smtClean="0"/>
              <a:t>Etc…</a:t>
            </a:r>
          </a:p>
          <a:p>
            <a:pPr>
              <a:buFont typeface="Arial"/>
              <a:buChar char="•"/>
            </a:pPr>
            <a:endParaRPr lang="en-US" dirty="0" smtClean="0"/>
          </a:p>
          <a:p>
            <a:pPr marL="0" indent="0">
              <a:buNone/>
            </a:pPr>
            <a:r>
              <a:rPr lang="en-US" b="1" dirty="0" smtClean="0"/>
              <a:t>General criteria:</a:t>
            </a:r>
          </a:p>
          <a:p>
            <a:pPr>
              <a:buFont typeface="Arial"/>
              <a:buChar char="•"/>
            </a:pPr>
            <a:r>
              <a:rPr lang="en-US" dirty="0" smtClean="0"/>
              <a:t>Strategic alignment</a:t>
            </a:r>
          </a:p>
          <a:p>
            <a:pPr>
              <a:buFont typeface="Arial"/>
              <a:buChar char="•"/>
            </a:pPr>
            <a:r>
              <a:rPr lang="en-US" dirty="0" smtClean="0"/>
              <a:t>Risk level</a:t>
            </a:r>
          </a:p>
          <a:p>
            <a:pPr>
              <a:buFont typeface="Arial"/>
              <a:buChar char="•"/>
            </a:pPr>
            <a:r>
              <a:rPr lang="en-US" dirty="0" smtClean="0"/>
              <a:t>Criticality level</a:t>
            </a:r>
          </a:p>
          <a:p>
            <a:pPr>
              <a:buFont typeface="Arial"/>
              <a:buChar char="•"/>
            </a:pPr>
            <a:r>
              <a:rPr lang="en-US" dirty="0" smtClean="0"/>
              <a:t>Etc…</a:t>
            </a:r>
          </a:p>
          <a:p>
            <a:pPr>
              <a:buFont typeface="Arial"/>
              <a:buChar char="•"/>
            </a:pPr>
            <a:endParaRPr lang="en-US" dirty="0" smtClean="0"/>
          </a:p>
          <a:p>
            <a:pPr marL="0" indent="0">
              <a:buNone/>
            </a:pPr>
            <a:r>
              <a:rPr lang="en-US" b="1" dirty="0" smtClean="0"/>
              <a:t>… And others you may have or may encounter…</a:t>
            </a:r>
          </a:p>
        </p:txBody>
      </p:sp>
      <p:sp>
        <p:nvSpPr>
          <p:cNvPr id="3" name="Title 2"/>
          <p:cNvSpPr>
            <a:spLocks noGrp="1"/>
          </p:cNvSpPr>
          <p:nvPr>
            <p:ph type="title"/>
          </p:nvPr>
        </p:nvSpPr>
        <p:spPr/>
        <p:txBody>
          <a:bodyPr>
            <a:normAutofit/>
          </a:bodyPr>
          <a:lstStyle/>
          <a:p>
            <a:r>
              <a:rPr lang="en-US" dirty="0" smtClean="0"/>
              <a:t>Project assessment methods</a:t>
            </a:r>
            <a:endParaRPr lang="en-US" dirty="0"/>
          </a:p>
        </p:txBody>
      </p:sp>
    </p:spTree>
    <p:extLst>
      <p:ext uri="{BB962C8B-B14F-4D97-AF65-F5344CB8AC3E}">
        <p14:creationId xmlns:p14="http://schemas.microsoft.com/office/powerpoint/2010/main" val="225032719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675466"/>
            <a:ext cx="7408333" cy="4182533"/>
          </a:xfrm>
        </p:spPr>
        <p:txBody>
          <a:bodyPr>
            <a:normAutofit fontScale="85000" lnSpcReduction="20000"/>
          </a:bodyPr>
          <a:lstStyle/>
          <a:p>
            <a:pPr>
              <a:buFont typeface="Arial"/>
              <a:buChar char="•"/>
            </a:pPr>
            <a:r>
              <a:rPr lang="en-US" dirty="0" smtClean="0"/>
              <a:t>A fundamental </a:t>
            </a:r>
            <a:r>
              <a:rPr lang="en-US" dirty="0"/>
              <a:t>financial and business performance measure. This term means different things to different </a:t>
            </a:r>
            <a:r>
              <a:rPr lang="en-US" dirty="0" smtClean="0"/>
              <a:t>people, so </a:t>
            </a:r>
            <a:r>
              <a:rPr lang="en-US" dirty="0"/>
              <a:t>it's important to clarify understanding if interpretation has serious implications. Many business managers </a:t>
            </a:r>
            <a:r>
              <a:rPr lang="en-US" dirty="0" smtClean="0"/>
              <a:t>use </a:t>
            </a:r>
            <a:r>
              <a:rPr lang="en-US" dirty="0"/>
              <a:t>the term in a general sense as a means of assessing the merit of an investment or business decision. </a:t>
            </a:r>
            <a:endParaRPr lang="en-US" dirty="0" smtClean="0"/>
          </a:p>
          <a:p>
            <a:pPr>
              <a:buFont typeface="Arial"/>
              <a:buChar char="•"/>
            </a:pPr>
            <a:r>
              <a:rPr lang="en-US" dirty="0" smtClean="0"/>
              <a:t>In </a:t>
            </a:r>
            <a:r>
              <a:rPr lang="en-US" dirty="0"/>
              <a:t>simple terms this </a:t>
            </a:r>
            <a:r>
              <a:rPr lang="en-US" b="1" dirty="0"/>
              <a:t>the </a:t>
            </a:r>
            <a:r>
              <a:rPr lang="en-US" b="1" dirty="0" smtClean="0"/>
              <a:t>“profit” </a:t>
            </a:r>
            <a:r>
              <a:rPr lang="en-US" b="1" dirty="0"/>
              <a:t>made from an investment</a:t>
            </a:r>
            <a:r>
              <a:rPr lang="en-US" dirty="0"/>
              <a:t>. The </a:t>
            </a:r>
            <a:r>
              <a:rPr lang="en-US" dirty="0" smtClean="0"/>
              <a:t>investment </a:t>
            </a:r>
            <a:r>
              <a:rPr lang="en-US" dirty="0"/>
              <a:t>could be the value of a whole </a:t>
            </a:r>
            <a:r>
              <a:rPr lang="en-US" dirty="0" smtClean="0"/>
              <a:t>business, or </a:t>
            </a:r>
            <a:r>
              <a:rPr lang="en-US" dirty="0"/>
              <a:t>the investment could relate to a part of a business, a new product, a </a:t>
            </a:r>
            <a:r>
              <a:rPr lang="en-US" dirty="0" smtClean="0"/>
              <a:t>project, </a:t>
            </a:r>
            <a:r>
              <a:rPr lang="en-US" dirty="0"/>
              <a:t>or any activity or asset with a cost attached to it.</a:t>
            </a:r>
          </a:p>
          <a:p>
            <a:pPr>
              <a:buFont typeface="Arial"/>
              <a:buChar char="•"/>
            </a:pPr>
            <a:r>
              <a:rPr lang="en-US" dirty="0"/>
              <a:t>The main point is that the term seeks to define the </a:t>
            </a:r>
            <a:r>
              <a:rPr lang="en-US" b="1" dirty="0"/>
              <a:t>profit made from a business investment </a:t>
            </a:r>
            <a:r>
              <a:rPr lang="en-US" dirty="0"/>
              <a:t>or business decision. Bear in mind that costs and profits can be ongoing and accumulating for several years, which needs to be taken into account when arriving at the correct </a:t>
            </a:r>
            <a:r>
              <a:rPr lang="en-US" dirty="0" smtClean="0"/>
              <a:t>figures</a:t>
            </a:r>
            <a:r>
              <a:rPr lang="en-US" dirty="0"/>
              <a:t>.</a:t>
            </a:r>
          </a:p>
        </p:txBody>
      </p:sp>
      <p:sp>
        <p:nvSpPr>
          <p:cNvPr id="3" name="Title 2"/>
          <p:cNvSpPr>
            <a:spLocks noGrp="1"/>
          </p:cNvSpPr>
          <p:nvPr>
            <p:ph type="title"/>
          </p:nvPr>
        </p:nvSpPr>
        <p:spPr/>
        <p:txBody>
          <a:bodyPr/>
          <a:lstStyle/>
          <a:p>
            <a:r>
              <a:rPr lang="en-US" dirty="0" smtClean="0"/>
              <a:t>Return on Investment (ROI)</a:t>
            </a:r>
            <a:endParaRPr lang="en-US" dirty="0"/>
          </a:p>
        </p:txBody>
      </p:sp>
    </p:spTree>
    <p:extLst>
      <p:ext uri="{BB962C8B-B14F-4D97-AF65-F5344CB8AC3E}">
        <p14:creationId xmlns:p14="http://schemas.microsoft.com/office/powerpoint/2010/main" val="121700344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280863"/>
            <a:ext cx="7408333" cy="4577137"/>
          </a:xfrm>
        </p:spPr>
        <p:txBody>
          <a:bodyPr>
            <a:normAutofit fontScale="70000" lnSpcReduction="20000"/>
          </a:bodyPr>
          <a:lstStyle/>
          <a:p>
            <a:pPr marL="0" indent="0">
              <a:buNone/>
            </a:pPr>
            <a:r>
              <a:rPr lang="en-US" sz="2900" b="1" dirty="0"/>
              <a:t>Why is ROI Important?</a:t>
            </a:r>
          </a:p>
          <a:p>
            <a:pPr>
              <a:buFont typeface="Arial"/>
              <a:buChar char="•"/>
            </a:pPr>
            <a:r>
              <a:rPr lang="en-US" sz="2900" dirty="0"/>
              <a:t>It </a:t>
            </a:r>
            <a:r>
              <a:rPr lang="en-US" sz="2900" b="1" dirty="0"/>
              <a:t>quantifies project value </a:t>
            </a:r>
            <a:r>
              <a:rPr lang="en-US" sz="2900" dirty="0"/>
              <a:t>– Perhaps the most important aspect of ROI is its ability to show business leaders </a:t>
            </a:r>
            <a:r>
              <a:rPr lang="en-US" sz="2900" dirty="0" smtClean="0"/>
              <a:t>dollar/currency figures </a:t>
            </a:r>
            <a:r>
              <a:rPr lang="en-US" sz="2900" dirty="0"/>
              <a:t>of a project’s worth. ROI turns the subjective into the objective, which can often turn uncertainty into support.</a:t>
            </a:r>
          </a:p>
          <a:p>
            <a:pPr>
              <a:buFont typeface="Arial"/>
              <a:buChar char="•"/>
            </a:pPr>
            <a:r>
              <a:rPr lang="en-US" sz="2900" dirty="0"/>
              <a:t>It can build </a:t>
            </a:r>
            <a:r>
              <a:rPr lang="en-US" sz="2900" b="1" dirty="0"/>
              <a:t>stakeholder support </a:t>
            </a:r>
            <a:r>
              <a:rPr lang="en-US" sz="2900" dirty="0"/>
              <a:t>– Tying a </a:t>
            </a:r>
            <a:r>
              <a:rPr lang="en-US" sz="2900" dirty="0" smtClean="0"/>
              <a:t>dollar/currency </a:t>
            </a:r>
            <a:r>
              <a:rPr lang="en-US" sz="2900" dirty="0"/>
              <a:t>value to a project may help with a “go/no-go” decision. Many times, stakeholders want to see what the </a:t>
            </a:r>
            <a:r>
              <a:rPr lang="en-US" sz="2900" dirty="0" smtClean="0"/>
              <a:t>dollar/currency </a:t>
            </a:r>
            <a:r>
              <a:rPr lang="en-US" sz="2900" dirty="0"/>
              <a:t>value is to them if they are to support a particular project. Without an ROI, that is very difficult to do.</a:t>
            </a:r>
          </a:p>
          <a:p>
            <a:pPr>
              <a:buFont typeface="Arial"/>
              <a:buChar char="•"/>
            </a:pPr>
            <a:r>
              <a:rPr lang="en-US" sz="2900" dirty="0"/>
              <a:t>It can uncover additional benefits – The process of calculating ROI forces practitioners to investigate benefits that might not have seemed obvious at project </a:t>
            </a:r>
            <a:r>
              <a:rPr lang="en-US" sz="2900" dirty="0" smtClean="0"/>
              <a:t>start.</a:t>
            </a:r>
            <a:endParaRPr lang="en-US" sz="2900" dirty="0"/>
          </a:p>
          <a:p>
            <a:pPr>
              <a:buFont typeface="Arial"/>
              <a:buChar char="•"/>
            </a:pPr>
            <a:r>
              <a:rPr lang="en-US" sz="2900" dirty="0"/>
              <a:t>It can lead to </a:t>
            </a:r>
            <a:r>
              <a:rPr lang="en-US" sz="2900" b="1" dirty="0"/>
              <a:t>project prioritization </a:t>
            </a:r>
            <a:r>
              <a:rPr lang="en-US" sz="2900" dirty="0"/>
              <a:t>– Once the decision has been made to launch a project, ROI helps determine the project’s ranking among other priorities; usually, projects with greater ROI are ranked higher and gain resource support more quickly</a:t>
            </a:r>
            <a:r>
              <a:rPr lang="en-US" sz="2900" dirty="0" smtClean="0"/>
              <a:t>.</a:t>
            </a:r>
            <a:endParaRPr lang="en-US" sz="2900" dirty="0"/>
          </a:p>
        </p:txBody>
      </p:sp>
      <p:sp>
        <p:nvSpPr>
          <p:cNvPr id="3" name="Title 2"/>
          <p:cNvSpPr>
            <a:spLocks noGrp="1"/>
          </p:cNvSpPr>
          <p:nvPr>
            <p:ph type="title"/>
          </p:nvPr>
        </p:nvSpPr>
        <p:spPr/>
        <p:txBody>
          <a:bodyPr/>
          <a:lstStyle/>
          <a:p>
            <a:r>
              <a:rPr lang="en-US" dirty="0" smtClean="0"/>
              <a:t>Project ROI</a:t>
            </a:r>
            <a:endParaRPr lang="en-US" dirty="0"/>
          </a:p>
        </p:txBody>
      </p:sp>
    </p:spTree>
    <p:extLst>
      <p:ext uri="{BB962C8B-B14F-4D97-AF65-F5344CB8AC3E}">
        <p14:creationId xmlns:p14="http://schemas.microsoft.com/office/powerpoint/2010/main" val="285404381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675466"/>
            <a:ext cx="7408333" cy="4182533"/>
          </a:xfrm>
        </p:spPr>
        <p:txBody>
          <a:bodyPr>
            <a:normAutofit/>
          </a:bodyPr>
          <a:lstStyle/>
          <a:p>
            <a:pPr marL="0" indent="0">
              <a:buNone/>
            </a:pPr>
            <a:r>
              <a:rPr lang="en-US" b="1" dirty="0" smtClean="0"/>
              <a:t>How </a:t>
            </a:r>
            <a:r>
              <a:rPr lang="en-US" b="1" dirty="0"/>
              <a:t>to Calculate ROI</a:t>
            </a:r>
          </a:p>
          <a:p>
            <a:pPr marL="0" indent="0">
              <a:buNone/>
            </a:pPr>
            <a:r>
              <a:rPr lang="en-US" i="1" dirty="0" smtClean="0"/>
              <a:t>ROI </a:t>
            </a:r>
            <a:r>
              <a:rPr lang="en-US" i="1" dirty="0"/>
              <a:t>= [(Financial value – Project cost) / Project cost] x 100</a:t>
            </a:r>
            <a:endParaRPr lang="en-US" dirty="0"/>
          </a:p>
          <a:p>
            <a:pPr marL="0" indent="0">
              <a:buNone/>
            </a:pPr>
            <a:endParaRPr lang="en-US" u="sng" dirty="0" smtClean="0"/>
          </a:p>
          <a:p>
            <a:pPr marL="0" indent="0">
              <a:buNone/>
            </a:pPr>
            <a:r>
              <a:rPr lang="en-US" u="sng" dirty="0" smtClean="0"/>
              <a:t>Note</a:t>
            </a:r>
            <a:r>
              <a:rPr lang="en-US" dirty="0" smtClean="0"/>
              <a:t>: In </a:t>
            </a:r>
            <a:r>
              <a:rPr lang="en-US" dirty="0"/>
              <a:t>looking at the formula, there are two components we need to determine: Financial value and project cost</a:t>
            </a:r>
            <a:r>
              <a:rPr lang="en-US" dirty="0" smtClean="0"/>
              <a:t>.</a:t>
            </a:r>
          </a:p>
        </p:txBody>
      </p:sp>
      <p:sp>
        <p:nvSpPr>
          <p:cNvPr id="3" name="Title 2"/>
          <p:cNvSpPr>
            <a:spLocks noGrp="1"/>
          </p:cNvSpPr>
          <p:nvPr>
            <p:ph type="title"/>
          </p:nvPr>
        </p:nvSpPr>
        <p:spPr/>
        <p:txBody>
          <a:bodyPr/>
          <a:lstStyle/>
          <a:p>
            <a:r>
              <a:rPr lang="en-US" dirty="0" smtClean="0"/>
              <a:t>Project ROI</a:t>
            </a:r>
            <a:endParaRPr lang="en-US" dirty="0"/>
          </a:p>
        </p:txBody>
      </p:sp>
    </p:spTree>
    <p:extLst>
      <p:ext uri="{BB962C8B-B14F-4D97-AF65-F5344CB8AC3E}">
        <p14:creationId xmlns:p14="http://schemas.microsoft.com/office/powerpoint/2010/main" val="2515401231"/>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465873"/>
            <a:ext cx="7408333" cy="4182533"/>
          </a:xfrm>
        </p:spPr>
        <p:txBody>
          <a:bodyPr>
            <a:normAutofit fontScale="92500" lnSpcReduction="20000"/>
          </a:bodyPr>
          <a:lstStyle/>
          <a:p>
            <a:pPr marL="0" indent="0">
              <a:buNone/>
            </a:pPr>
            <a:r>
              <a:rPr lang="en-US" b="1" dirty="0" smtClean="0"/>
              <a:t>Financial value</a:t>
            </a:r>
            <a:endParaRPr lang="en-US" b="1" dirty="0"/>
          </a:p>
          <a:p>
            <a:pPr>
              <a:buFont typeface="Arial"/>
              <a:buChar char="•"/>
            </a:pPr>
            <a:r>
              <a:rPr lang="en-US" dirty="0"/>
              <a:t>Financial value is simply the project’s payback. Calculating value can sometimes be complicated based on the uncertainty of assigning actual dollars to a proposed outcome. The trick is breaking down the value into presently known components and then defining those components</a:t>
            </a:r>
            <a:r>
              <a:rPr lang="en-US" dirty="0" smtClean="0"/>
              <a:t>.</a:t>
            </a:r>
          </a:p>
          <a:p>
            <a:pPr marL="0" indent="0">
              <a:buNone/>
            </a:pPr>
            <a:r>
              <a:rPr lang="en-US" b="1" dirty="0" smtClean="0"/>
              <a:t>Project cost</a:t>
            </a:r>
          </a:p>
          <a:p>
            <a:pPr>
              <a:buFont typeface="Arial"/>
              <a:buChar char="•"/>
            </a:pPr>
            <a:r>
              <a:rPr lang="en-US" dirty="0"/>
              <a:t>The second unknown component of the ROI formula is project cost. Project cost is calculated by </a:t>
            </a:r>
            <a:r>
              <a:rPr lang="en-US" dirty="0" smtClean="0"/>
              <a:t>determining all project costs and expenses over time.</a:t>
            </a:r>
          </a:p>
          <a:p>
            <a:pPr>
              <a:buFont typeface="Arial"/>
              <a:buChar char="•"/>
            </a:pPr>
            <a:r>
              <a:rPr lang="en-US" u="sng" dirty="0" smtClean="0"/>
              <a:t>Note</a:t>
            </a:r>
            <a:r>
              <a:rPr lang="en-US" dirty="0" smtClean="0"/>
              <a:t>: If </a:t>
            </a:r>
            <a:r>
              <a:rPr lang="en-US" dirty="0"/>
              <a:t>there is any ambiguity as to what the cost might be, it is advisable to always estimate higher. This will help prevent cost overruns, which will only delay the project.</a:t>
            </a:r>
          </a:p>
          <a:p>
            <a:pPr marL="0" indent="0">
              <a:buNone/>
            </a:pPr>
            <a:endParaRPr lang="en-US" dirty="0"/>
          </a:p>
        </p:txBody>
      </p:sp>
      <p:sp>
        <p:nvSpPr>
          <p:cNvPr id="3" name="Title 2"/>
          <p:cNvSpPr>
            <a:spLocks noGrp="1"/>
          </p:cNvSpPr>
          <p:nvPr>
            <p:ph type="title"/>
          </p:nvPr>
        </p:nvSpPr>
        <p:spPr/>
        <p:txBody>
          <a:bodyPr/>
          <a:lstStyle/>
          <a:p>
            <a:r>
              <a:rPr lang="en-US" dirty="0" smtClean="0"/>
              <a:t>Project ROI</a:t>
            </a:r>
            <a:endParaRPr lang="en-US" dirty="0"/>
          </a:p>
        </p:txBody>
      </p:sp>
    </p:spTree>
    <p:extLst>
      <p:ext uri="{BB962C8B-B14F-4D97-AF65-F5344CB8AC3E}">
        <p14:creationId xmlns:p14="http://schemas.microsoft.com/office/powerpoint/2010/main" val="117416775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ROI</a:t>
            </a:r>
          </a:p>
        </p:txBody>
      </p:sp>
      <p:pic>
        <p:nvPicPr>
          <p:cNvPr id="3" name="Picture 2"/>
          <p:cNvPicPr>
            <a:picLocks noChangeAspect="1"/>
          </p:cNvPicPr>
          <p:nvPr/>
        </p:nvPicPr>
        <p:blipFill>
          <a:blip r:embed="rId2"/>
          <a:stretch>
            <a:fillRect/>
          </a:stretch>
        </p:blipFill>
        <p:spPr>
          <a:xfrm>
            <a:off x="1654304" y="2760046"/>
            <a:ext cx="6032696" cy="3876272"/>
          </a:xfrm>
          <a:prstGeom prst="rect">
            <a:avLst/>
          </a:prstGeom>
        </p:spPr>
      </p:pic>
    </p:spTree>
    <p:extLst>
      <p:ext uri="{BB962C8B-B14F-4D97-AF65-F5344CB8AC3E}">
        <p14:creationId xmlns:p14="http://schemas.microsoft.com/office/powerpoint/2010/main" val="3386025126"/>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675467"/>
            <a:ext cx="7697062" cy="3450696"/>
          </a:xfrm>
        </p:spPr>
        <p:txBody>
          <a:bodyPr>
            <a:normAutofit/>
          </a:bodyPr>
          <a:lstStyle/>
          <a:p>
            <a:pPr marL="0" indent="0">
              <a:buNone/>
            </a:pPr>
            <a:r>
              <a:rPr lang="en-US" b="1" dirty="0"/>
              <a:t>If </a:t>
            </a:r>
            <a:r>
              <a:rPr lang="en-US" b="1" dirty="0" smtClean="0"/>
              <a:t>total project </a:t>
            </a:r>
            <a:r>
              <a:rPr lang="en-US" b="1" dirty="0"/>
              <a:t>costs </a:t>
            </a:r>
            <a:r>
              <a:rPr lang="en-US" b="1" dirty="0" smtClean="0"/>
              <a:t>are $300,000 </a:t>
            </a:r>
            <a:r>
              <a:rPr lang="en-US" b="1" dirty="0"/>
              <a:t>and </a:t>
            </a:r>
            <a:r>
              <a:rPr lang="en-US" b="1" dirty="0" smtClean="0"/>
              <a:t>expected gains are $360,000, </a:t>
            </a:r>
            <a:r>
              <a:rPr lang="en-US" b="1" dirty="0"/>
              <a:t>the </a:t>
            </a:r>
            <a:r>
              <a:rPr lang="en-US" b="1" dirty="0" smtClean="0"/>
              <a:t>ROI</a:t>
            </a:r>
            <a:r>
              <a:rPr lang="en-US" b="1" dirty="0"/>
              <a:t> will be:</a:t>
            </a:r>
          </a:p>
          <a:p>
            <a:pPr>
              <a:buFont typeface="Arial"/>
              <a:buChar char="•"/>
            </a:pPr>
            <a:r>
              <a:rPr lang="en-US" i="1" dirty="0"/>
              <a:t>ROI = [(Financial value – Project cost) / Project cost] x 100</a:t>
            </a:r>
            <a:endParaRPr lang="en-US" dirty="0"/>
          </a:p>
          <a:p>
            <a:pPr marL="0" indent="0">
              <a:buNone/>
            </a:pPr>
            <a:endParaRPr lang="en-US" i="1" dirty="0" smtClean="0"/>
          </a:p>
          <a:p>
            <a:pPr>
              <a:buFont typeface="Arial"/>
              <a:buChar char="•"/>
            </a:pPr>
            <a:r>
              <a:rPr lang="en-US" i="1" dirty="0" smtClean="0"/>
              <a:t>[(</a:t>
            </a:r>
            <a:r>
              <a:rPr lang="en-US" dirty="0" smtClean="0"/>
              <a:t>$360,000 </a:t>
            </a:r>
            <a:r>
              <a:rPr lang="en-US" i="1" dirty="0" smtClean="0"/>
              <a:t>– </a:t>
            </a:r>
            <a:r>
              <a:rPr lang="en-US" dirty="0"/>
              <a:t>$300,000 </a:t>
            </a:r>
            <a:r>
              <a:rPr lang="en-US" i="1" dirty="0" smtClean="0"/>
              <a:t>) </a:t>
            </a:r>
            <a:r>
              <a:rPr lang="en-US" i="1" dirty="0"/>
              <a:t>/ </a:t>
            </a:r>
            <a:r>
              <a:rPr lang="en-US" dirty="0"/>
              <a:t>$300,000 </a:t>
            </a:r>
            <a:r>
              <a:rPr lang="en-US" i="1" dirty="0" smtClean="0"/>
              <a:t>] </a:t>
            </a:r>
            <a:r>
              <a:rPr lang="en-US" i="1" dirty="0"/>
              <a:t>x 100</a:t>
            </a:r>
            <a:endParaRPr lang="en-US" dirty="0"/>
          </a:p>
          <a:p>
            <a:pPr>
              <a:buFont typeface="Arial"/>
              <a:buChar char="•"/>
            </a:pPr>
            <a:r>
              <a:rPr lang="en-US" dirty="0" smtClean="0"/>
              <a:t>Or 20%</a:t>
            </a:r>
            <a:endParaRPr lang="en-US" dirty="0"/>
          </a:p>
        </p:txBody>
      </p:sp>
      <p:sp>
        <p:nvSpPr>
          <p:cNvPr id="3" name="Title 2"/>
          <p:cNvSpPr>
            <a:spLocks noGrp="1"/>
          </p:cNvSpPr>
          <p:nvPr>
            <p:ph type="title"/>
          </p:nvPr>
        </p:nvSpPr>
        <p:spPr/>
        <p:txBody>
          <a:bodyPr>
            <a:normAutofit/>
          </a:bodyPr>
          <a:lstStyle/>
          <a:p>
            <a:r>
              <a:rPr lang="en-US" dirty="0" smtClean="0"/>
              <a:t>Project ROI example</a:t>
            </a:r>
            <a:endParaRPr lang="en-US" dirty="0"/>
          </a:p>
        </p:txBody>
      </p:sp>
    </p:spTree>
    <p:extLst>
      <p:ext uri="{BB962C8B-B14F-4D97-AF65-F5344CB8AC3E}">
        <p14:creationId xmlns:p14="http://schemas.microsoft.com/office/powerpoint/2010/main" val="365240122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linds(horizont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linds(horizont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animEffect transition="in" filter="blinds(horizontal)">
                                      <p:cBhvr>
                                        <p:cTn id="17" dur="500"/>
                                        <p:tgtEl>
                                          <p:spTgt spid="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
                                            <p:txEl>
                                              <p:pRg st="4" end="4"/>
                                            </p:txEl>
                                          </p:spTgt>
                                        </p:tgtEl>
                                        <p:attrNameLst>
                                          <p:attrName>style.visibility</p:attrName>
                                        </p:attrNameLst>
                                      </p:cBhvr>
                                      <p:to>
                                        <p:strVal val="visible"/>
                                      </p:to>
                                    </p:set>
                                    <p:animEffect transition="in" filter="blinds(horizontal)">
                                      <p:cBhvr>
                                        <p:cTn id="22"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1" y="2502785"/>
            <a:ext cx="8229600" cy="4355214"/>
          </a:xfrm>
        </p:spPr>
        <p:txBody>
          <a:bodyPr>
            <a:noAutofit/>
          </a:bodyPr>
          <a:lstStyle/>
          <a:p>
            <a:pPr>
              <a:buFont typeface="Arial"/>
              <a:buChar char="•"/>
            </a:pPr>
            <a:r>
              <a:rPr lang="en-US" sz="2000" dirty="0"/>
              <a:t>When we are managing a business or a project by cash-flow (</a:t>
            </a:r>
            <a:r>
              <a:rPr lang="en-US" sz="2000" dirty="0" smtClean="0"/>
              <a:t>versus income), </a:t>
            </a:r>
            <a:r>
              <a:rPr lang="en-US" sz="2000" dirty="0"/>
              <a:t>we care very much about </a:t>
            </a:r>
            <a:r>
              <a:rPr lang="en-US" sz="2000" b="1" dirty="0"/>
              <a:t>how quickly we get our money back</a:t>
            </a:r>
            <a:r>
              <a:rPr lang="en-US" sz="2000" dirty="0"/>
              <a:t>. It is a reality that some companies (or project sponsors) choose the </a:t>
            </a:r>
            <a:r>
              <a:rPr lang="en-US" sz="2000" i="1" dirty="0"/>
              <a:t>less-profitable</a:t>
            </a:r>
            <a:r>
              <a:rPr lang="en-US" sz="2000" dirty="0"/>
              <a:t> investment if they get their money back faster. </a:t>
            </a:r>
            <a:endParaRPr lang="en-US" sz="2000" dirty="0" smtClean="0"/>
          </a:p>
          <a:p>
            <a:pPr>
              <a:buFont typeface="Arial"/>
              <a:buChar char="•"/>
            </a:pPr>
            <a:r>
              <a:rPr lang="en-US" sz="2000" dirty="0" smtClean="0"/>
              <a:t>The </a:t>
            </a:r>
            <a:r>
              <a:rPr lang="en-US" sz="2000" dirty="0"/>
              <a:t>most common reasons for this decision would be if a </a:t>
            </a:r>
            <a:r>
              <a:rPr lang="en-US" sz="2000" dirty="0" smtClean="0"/>
              <a:t>company was strapped </a:t>
            </a:r>
            <a:r>
              <a:rPr lang="en-US" sz="2000" dirty="0"/>
              <a:t>for cash, and </a:t>
            </a:r>
            <a:r>
              <a:rPr lang="en-US" sz="2000" dirty="0" smtClean="0"/>
              <a:t>did not </a:t>
            </a:r>
            <a:r>
              <a:rPr lang="en-US" sz="2000" dirty="0"/>
              <a:t>want to use debt to finance operations. </a:t>
            </a:r>
            <a:endParaRPr lang="en-US" sz="2000" dirty="0" smtClean="0"/>
          </a:p>
          <a:p>
            <a:pPr>
              <a:buFont typeface="Arial"/>
              <a:buChar char="•"/>
            </a:pPr>
            <a:r>
              <a:rPr lang="en-US" sz="2000" dirty="0" smtClean="0"/>
              <a:t>Companies </a:t>
            </a:r>
            <a:r>
              <a:rPr lang="en-US" sz="2000" dirty="0"/>
              <a:t>faced with a high level of uncertainty for their investments will also find payback period analysis attractive. </a:t>
            </a:r>
            <a:endParaRPr lang="en-US" sz="2000" dirty="0" smtClean="0"/>
          </a:p>
          <a:p>
            <a:pPr>
              <a:buFont typeface="Arial"/>
              <a:buChar char="•"/>
            </a:pPr>
            <a:r>
              <a:rPr lang="en-US" sz="2000" dirty="0" smtClean="0"/>
              <a:t>When </a:t>
            </a:r>
            <a:r>
              <a:rPr lang="en-US" sz="2000" dirty="0"/>
              <a:t>using payback period to make investment decisions, companies will usually have a standard time period, such as two years or two quarters. Any project that has a payback period of less than the standard will be acceptable. Those projects that take longer to return the original investment than the standard period will not be acceptable.</a:t>
            </a:r>
            <a:endParaRPr lang="en-US" sz="2000" dirty="0" smtClean="0"/>
          </a:p>
        </p:txBody>
      </p:sp>
      <p:sp>
        <p:nvSpPr>
          <p:cNvPr id="3" name="Title 2"/>
          <p:cNvSpPr>
            <a:spLocks noGrp="1"/>
          </p:cNvSpPr>
          <p:nvPr>
            <p:ph type="title"/>
          </p:nvPr>
        </p:nvSpPr>
        <p:spPr/>
        <p:txBody>
          <a:bodyPr>
            <a:normAutofit/>
          </a:bodyPr>
          <a:lstStyle/>
          <a:p>
            <a:r>
              <a:rPr lang="en-US" dirty="0" smtClean="0"/>
              <a:t>Payback period</a:t>
            </a:r>
            <a:endParaRPr lang="en-US" dirty="0"/>
          </a:p>
        </p:txBody>
      </p:sp>
    </p:spTree>
    <p:extLst>
      <p:ext uri="{BB962C8B-B14F-4D97-AF65-F5344CB8AC3E}">
        <p14:creationId xmlns:p14="http://schemas.microsoft.com/office/powerpoint/2010/main" val="2257313385"/>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14642" y="2457214"/>
            <a:ext cx="7629098" cy="4400786"/>
          </a:xfrm>
        </p:spPr>
        <p:txBody>
          <a:bodyPr>
            <a:normAutofit fontScale="92500" lnSpcReduction="20000"/>
          </a:bodyPr>
          <a:lstStyle/>
          <a:p>
            <a:pPr marL="0" indent="0">
              <a:buNone/>
            </a:pPr>
            <a:r>
              <a:rPr lang="en-US" b="1" dirty="0" smtClean="0"/>
              <a:t>How </a:t>
            </a:r>
            <a:r>
              <a:rPr lang="en-US" b="1" dirty="0"/>
              <a:t>to Calculate </a:t>
            </a:r>
            <a:r>
              <a:rPr lang="en-US" b="1" dirty="0" smtClean="0"/>
              <a:t>Payback period, when cash inflows are </a:t>
            </a:r>
            <a:r>
              <a:rPr lang="en-US" b="1" u="sng" dirty="0" smtClean="0"/>
              <a:t>even</a:t>
            </a:r>
            <a:r>
              <a:rPr lang="en-US" b="1" dirty="0" smtClean="0"/>
              <a:t>:</a:t>
            </a:r>
            <a:endParaRPr lang="en-US" b="1" dirty="0"/>
          </a:p>
          <a:p>
            <a:pPr marL="0" indent="0">
              <a:buNone/>
            </a:pPr>
            <a:r>
              <a:rPr lang="en-US" i="1" dirty="0" smtClean="0"/>
              <a:t>Payback period = Project cost </a:t>
            </a:r>
            <a:r>
              <a:rPr lang="en-US" i="1" dirty="0"/>
              <a:t>/ </a:t>
            </a:r>
            <a:r>
              <a:rPr lang="en-US" i="1" dirty="0" smtClean="0"/>
              <a:t>Annual cash inflows</a:t>
            </a:r>
            <a:endParaRPr lang="en-US" dirty="0"/>
          </a:p>
          <a:p>
            <a:pPr marL="0" indent="0">
              <a:buNone/>
            </a:pPr>
            <a:endParaRPr lang="en-US" dirty="0" smtClean="0"/>
          </a:p>
          <a:p>
            <a:pPr marL="0" indent="0">
              <a:buNone/>
            </a:pPr>
            <a:endParaRPr lang="en-US" u="sng" dirty="0" smtClean="0"/>
          </a:p>
          <a:p>
            <a:pPr marL="0" indent="0">
              <a:buNone/>
            </a:pPr>
            <a:r>
              <a:rPr lang="en-US" u="sng" dirty="0" smtClean="0"/>
              <a:t>Notes</a:t>
            </a:r>
            <a:r>
              <a:rPr lang="en-US" dirty="0" smtClean="0"/>
              <a:t>: </a:t>
            </a:r>
          </a:p>
          <a:p>
            <a:pPr>
              <a:buFont typeface="Arial"/>
              <a:buChar char="•"/>
            </a:pPr>
            <a:r>
              <a:rPr lang="en-US" sz="2200" dirty="0" smtClean="0"/>
              <a:t>There </a:t>
            </a:r>
            <a:r>
              <a:rPr lang="en-US" sz="2200" dirty="0"/>
              <a:t>are two main problems with the payback period method:</a:t>
            </a:r>
          </a:p>
          <a:p>
            <a:pPr marL="581343" lvl="2" indent="0">
              <a:buNone/>
            </a:pPr>
            <a:r>
              <a:rPr lang="en-US" sz="1700" dirty="0" smtClean="0"/>
              <a:t>1</a:t>
            </a:r>
            <a:r>
              <a:rPr lang="en-US" sz="1700" dirty="0"/>
              <a:t>. It ignores any benefits that occur after the payback period and, therefore, does not measure profitability.</a:t>
            </a:r>
          </a:p>
          <a:p>
            <a:pPr marL="581343" lvl="2" indent="0">
              <a:buNone/>
            </a:pPr>
            <a:r>
              <a:rPr lang="en-US" sz="1700" dirty="0"/>
              <a:t>2. It ignores the time value of money</a:t>
            </a:r>
            <a:r>
              <a:rPr lang="en-US" sz="1700" dirty="0" smtClean="0"/>
              <a:t>.</a:t>
            </a:r>
          </a:p>
          <a:p>
            <a:pPr marL="581343" lvl="2" indent="0">
              <a:buNone/>
            </a:pPr>
            <a:r>
              <a:rPr lang="en-US" sz="1700" dirty="0"/>
              <a:t>Because of these reasons, other methods of capital </a:t>
            </a:r>
            <a:r>
              <a:rPr lang="en-US" sz="1700" dirty="0" smtClean="0"/>
              <a:t>budgeting, </a:t>
            </a:r>
            <a:r>
              <a:rPr lang="en-US" sz="1700" dirty="0"/>
              <a:t>like </a:t>
            </a:r>
            <a:r>
              <a:rPr lang="en-US" sz="1700" dirty="0" smtClean="0"/>
              <a:t>Net Present Value, are </a:t>
            </a:r>
            <a:r>
              <a:rPr lang="en-US" sz="1700" dirty="0"/>
              <a:t>generally preferred</a:t>
            </a:r>
            <a:r>
              <a:rPr lang="en-US" sz="1700" dirty="0" smtClean="0"/>
              <a:t>.</a:t>
            </a:r>
          </a:p>
        </p:txBody>
      </p:sp>
      <p:sp>
        <p:nvSpPr>
          <p:cNvPr id="3" name="Title 2"/>
          <p:cNvSpPr>
            <a:spLocks noGrp="1"/>
          </p:cNvSpPr>
          <p:nvPr>
            <p:ph type="title"/>
          </p:nvPr>
        </p:nvSpPr>
        <p:spPr/>
        <p:txBody>
          <a:bodyPr/>
          <a:lstStyle/>
          <a:p>
            <a:r>
              <a:rPr lang="en-US" dirty="0" smtClean="0"/>
              <a:t>Payback period</a:t>
            </a:r>
            <a:endParaRPr lang="en-US" dirty="0"/>
          </a:p>
        </p:txBody>
      </p:sp>
    </p:spTree>
    <p:extLst>
      <p:ext uri="{BB962C8B-B14F-4D97-AF65-F5344CB8AC3E}">
        <p14:creationId xmlns:p14="http://schemas.microsoft.com/office/powerpoint/2010/main" val="3502571942"/>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675466"/>
            <a:ext cx="7408333" cy="4182533"/>
          </a:xfrm>
        </p:spPr>
        <p:txBody>
          <a:bodyPr>
            <a:normAutofit/>
          </a:bodyPr>
          <a:lstStyle/>
          <a:p>
            <a:pPr marL="0" indent="0">
              <a:buNone/>
            </a:pPr>
            <a:r>
              <a:rPr lang="en-US" b="1" dirty="0" smtClean="0"/>
              <a:t>If </a:t>
            </a:r>
            <a:r>
              <a:rPr lang="en-US" b="1" dirty="0"/>
              <a:t>a project costs $100,000 and is expected to return $20,000 annually, the payback period will </a:t>
            </a:r>
            <a:r>
              <a:rPr lang="en-US" b="1" dirty="0" smtClean="0"/>
              <a:t>be:</a:t>
            </a:r>
          </a:p>
          <a:p>
            <a:pPr>
              <a:buFont typeface="Arial"/>
              <a:buChar char="•"/>
            </a:pPr>
            <a:r>
              <a:rPr lang="en-US" i="1" dirty="0"/>
              <a:t>Payback period = Project cost / Annual cash inflows</a:t>
            </a:r>
            <a:endParaRPr lang="en-US" dirty="0"/>
          </a:p>
          <a:p>
            <a:pPr>
              <a:buFont typeface="Arial"/>
              <a:buChar char="•"/>
            </a:pPr>
            <a:endParaRPr lang="en-US" dirty="0" smtClean="0"/>
          </a:p>
          <a:p>
            <a:pPr>
              <a:buFont typeface="Arial"/>
              <a:buChar char="•"/>
            </a:pPr>
            <a:r>
              <a:rPr lang="en-US" dirty="0" smtClean="0"/>
              <a:t>$</a:t>
            </a:r>
            <a:r>
              <a:rPr lang="en-US" dirty="0"/>
              <a:t>100,000 / $</a:t>
            </a:r>
            <a:r>
              <a:rPr lang="en-US" dirty="0" smtClean="0"/>
              <a:t>20,000</a:t>
            </a:r>
            <a:endParaRPr lang="en-US" dirty="0"/>
          </a:p>
          <a:p>
            <a:pPr>
              <a:buFont typeface="Arial"/>
              <a:buChar char="•"/>
            </a:pPr>
            <a:r>
              <a:rPr lang="en-US" dirty="0"/>
              <a:t>O</a:t>
            </a:r>
            <a:r>
              <a:rPr lang="en-US" dirty="0" smtClean="0"/>
              <a:t>r</a:t>
            </a:r>
            <a:r>
              <a:rPr lang="en-US" dirty="0"/>
              <a:t> five </a:t>
            </a:r>
            <a:r>
              <a:rPr lang="en-US" dirty="0" smtClean="0"/>
              <a:t>years</a:t>
            </a:r>
            <a:endParaRPr lang="en-US" dirty="0"/>
          </a:p>
        </p:txBody>
      </p:sp>
      <p:sp>
        <p:nvSpPr>
          <p:cNvPr id="3" name="Title 2"/>
          <p:cNvSpPr>
            <a:spLocks noGrp="1"/>
          </p:cNvSpPr>
          <p:nvPr>
            <p:ph type="title"/>
          </p:nvPr>
        </p:nvSpPr>
        <p:spPr/>
        <p:txBody>
          <a:bodyPr>
            <a:normAutofit/>
          </a:bodyPr>
          <a:lstStyle/>
          <a:p>
            <a:r>
              <a:rPr lang="en-US" dirty="0" smtClean="0"/>
              <a:t>Payback period </a:t>
            </a:r>
            <a:r>
              <a:rPr lang="en-US" dirty="0" smtClean="0">
                <a:solidFill>
                  <a:schemeClr val="bg1"/>
                </a:solidFill>
              </a:rPr>
              <a:t>example</a:t>
            </a:r>
            <a:endParaRPr lang="en-US" dirty="0">
              <a:solidFill>
                <a:schemeClr val="bg1"/>
              </a:solidFill>
            </a:endParaRPr>
          </a:p>
        </p:txBody>
      </p:sp>
    </p:spTree>
    <p:extLst>
      <p:ext uri="{BB962C8B-B14F-4D97-AF65-F5344CB8AC3E}">
        <p14:creationId xmlns:p14="http://schemas.microsoft.com/office/powerpoint/2010/main" val="240935578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linds(horizont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linds(horizont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animEffect transition="in" filter="blinds(horizontal)">
                                      <p:cBhvr>
                                        <p:cTn id="17" dur="500"/>
                                        <p:tgtEl>
                                          <p:spTgt spid="2">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2">
                                            <p:txEl>
                                              <p:pRg st="4" end="4"/>
                                            </p:txEl>
                                          </p:spTgt>
                                        </p:tgtEl>
                                        <p:attrNameLst>
                                          <p:attrName>style.visibility</p:attrName>
                                        </p:attrNameLst>
                                      </p:cBhvr>
                                      <p:to>
                                        <p:strVal val="visible"/>
                                      </p:to>
                                    </p:set>
                                    <p:animEffect transition="in" filter="blinds(horizontal)">
                                      <p:cBhvr>
                                        <p:cTn id="22"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Course schedule and contents</a:t>
            </a:r>
            <a:endParaRPr lang="en-US" dirty="0"/>
          </a:p>
        </p:txBody>
      </p:sp>
      <p:sp>
        <p:nvSpPr>
          <p:cNvPr id="5" name="Rounded Rectangle 4"/>
          <p:cNvSpPr/>
          <p:nvPr/>
        </p:nvSpPr>
        <p:spPr>
          <a:xfrm>
            <a:off x="235260" y="4981958"/>
            <a:ext cx="8692840" cy="1152069"/>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a:solidFill>
                <a:srgbClr val="FFFFFF"/>
              </a:solidFill>
            </a:endParaRPr>
          </a:p>
        </p:txBody>
      </p:sp>
      <p:sp>
        <p:nvSpPr>
          <p:cNvPr id="4" name="Content Placeholder 1"/>
          <p:cNvSpPr txBox="1">
            <a:spLocks/>
          </p:cNvSpPr>
          <p:nvPr/>
        </p:nvSpPr>
        <p:spPr>
          <a:xfrm>
            <a:off x="1199992" y="2683331"/>
            <a:ext cx="6884413" cy="3450696"/>
          </a:xfrm>
          <a:prstGeom prst="rect">
            <a:avLst/>
          </a:prstGeom>
        </p:spPr>
        <p:txBody>
          <a:bodyPr vert="horz" lIns="91440" tIns="45720" rIns="91440" bIns="45720" rtlCol="0">
            <a:noAutofit/>
          </a:bodyPr>
          <a:lst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a:lstStyle>
          <a:p>
            <a:pPr marL="0" indent="0">
              <a:buFont typeface="Symbol" pitchFamily="18" charset="2"/>
              <a:buNone/>
            </a:pPr>
            <a:r>
              <a:rPr lang="en-US" sz="2000" b="1" dirty="0" smtClean="0"/>
              <a:t>Session 1 </a:t>
            </a:r>
          </a:p>
          <a:p>
            <a:pPr>
              <a:buFont typeface="Arial"/>
              <a:buChar char="•"/>
            </a:pPr>
            <a:r>
              <a:rPr lang="en-US" sz="2000" dirty="0" smtClean="0"/>
              <a:t>Introduction</a:t>
            </a:r>
          </a:p>
          <a:p>
            <a:pPr>
              <a:buFont typeface="Arial"/>
              <a:buChar char="•"/>
            </a:pPr>
            <a:r>
              <a:rPr lang="en-US" sz="2000" dirty="0" smtClean="0"/>
              <a:t>Corporate Finance general concepts</a:t>
            </a:r>
          </a:p>
          <a:p>
            <a:pPr marL="0" indent="0">
              <a:buFont typeface="Symbol" pitchFamily="18" charset="2"/>
              <a:buNone/>
            </a:pPr>
            <a:r>
              <a:rPr lang="en-US" sz="2000" b="1" dirty="0" smtClean="0"/>
              <a:t>Session 2 </a:t>
            </a:r>
          </a:p>
          <a:p>
            <a:pPr>
              <a:buFont typeface="Arial"/>
              <a:buChar char="•"/>
            </a:pPr>
            <a:r>
              <a:rPr lang="en-US" sz="2000" dirty="0" smtClean="0"/>
              <a:t>Planning and Budgeting, Cost Management</a:t>
            </a:r>
          </a:p>
          <a:p>
            <a:pPr>
              <a:buFont typeface="Arial"/>
              <a:buChar char="•"/>
            </a:pPr>
            <a:r>
              <a:rPr lang="en-US" sz="2000" dirty="0" smtClean="0"/>
              <a:t>Case study</a:t>
            </a:r>
          </a:p>
          <a:p>
            <a:pPr marL="0" indent="0">
              <a:buFont typeface="Symbol" pitchFamily="18" charset="2"/>
              <a:buNone/>
            </a:pPr>
            <a:r>
              <a:rPr lang="en-US" sz="2000" b="1" dirty="0" smtClean="0"/>
              <a:t>Session 3</a:t>
            </a:r>
            <a:endParaRPr lang="en-US" sz="2000" dirty="0" smtClean="0"/>
          </a:p>
          <a:p>
            <a:pPr>
              <a:buFont typeface="Arial"/>
              <a:buChar char="•"/>
            </a:pPr>
            <a:r>
              <a:rPr lang="en-US" sz="2000" dirty="0" smtClean="0"/>
              <a:t>Project value case</a:t>
            </a:r>
          </a:p>
          <a:p>
            <a:pPr>
              <a:buFont typeface="Arial"/>
              <a:buChar char="•"/>
            </a:pPr>
            <a:r>
              <a:rPr lang="en-US" sz="2000" dirty="0" smtClean="0"/>
              <a:t>Case study</a:t>
            </a:r>
            <a:endParaRPr lang="en-US" sz="2000" dirty="0"/>
          </a:p>
        </p:txBody>
      </p:sp>
    </p:spTree>
    <p:extLst>
      <p:ext uri="{BB962C8B-B14F-4D97-AF65-F5344CB8AC3E}">
        <p14:creationId xmlns:p14="http://schemas.microsoft.com/office/powerpoint/2010/main" val="120283750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57561" y="2502786"/>
            <a:ext cx="8544469" cy="4355214"/>
          </a:xfrm>
        </p:spPr>
        <p:txBody>
          <a:bodyPr>
            <a:normAutofit fontScale="85000" lnSpcReduction="20000"/>
          </a:bodyPr>
          <a:lstStyle/>
          <a:p>
            <a:pPr>
              <a:buFont typeface="Arial"/>
              <a:buChar char="•"/>
            </a:pPr>
            <a:r>
              <a:rPr lang="en-US" dirty="0" smtClean="0"/>
              <a:t>NPV </a:t>
            </a:r>
            <a:r>
              <a:rPr lang="en-US" dirty="0"/>
              <a:t>is a significant measurement in business investment decisions</a:t>
            </a:r>
            <a:r>
              <a:rPr lang="en-US" dirty="0" smtClean="0"/>
              <a:t>.</a:t>
            </a:r>
          </a:p>
          <a:p>
            <a:pPr>
              <a:buFont typeface="Arial"/>
              <a:buChar char="•"/>
            </a:pPr>
            <a:r>
              <a:rPr lang="en-US" dirty="0"/>
              <a:t>NPV compares the value of a </a:t>
            </a:r>
            <a:r>
              <a:rPr lang="en-US" dirty="0" smtClean="0"/>
              <a:t>dollar/currency </a:t>
            </a:r>
            <a:r>
              <a:rPr lang="en-US" dirty="0"/>
              <a:t>today to the value of that same </a:t>
            </a:r>
            <a:r>
              <a:rPr lang="en-US" dirty="0" smtClean="0"/>
              <a:t>dollar/currency </a:t>
            </a:r>
            <a:r>
              <a:rPr lang="en-US" dirty="0"/>
              <a:t>in the future, taking inflation and returns into account. </a:t>
            </a:r>
            <a:endParaRPr lang="en-US" dirty="0" smtClean="0"/>
          </a:p>
          <a:p>
            <a:pPr>
              <a:buFont typeface="Arial"/>
              <a:buChar char="•"/>
            </a:pPr>
            <a:r>
              <a:rPr lang="en-US" dirty="0" smtClean="0"/>
              <a:t>If </a:t>
            </a:r>
            <a:r>
              <a:rPr lang="en-US" dirty="0"/>
              <a:t>the NPV of a prospective project is positive, then it is profitable and is worthy of </a:t>
            </a:r>
            <a:r>
              <a:rPr lang="en-US" dirty="0" smtClean="0"/>
              <a:t>consideration.</a:t>
            </a:r>
          </a:p>
          <a:p>
            <a:pPr>
              <a:buFont typeface="Arial"/>
              <a:buChar char="•"/>
            </a:pPr>
            <a:r>
              <a:rPr lang="en-US" dirty="0" smtClean="0"/>
              <a:t>If </a:t>
            </a:r>
            <a:r>
              <a:rPr lang="en-US" dirty="0"/>
              <a:t>negative then it's unprofitable and should not be pursued. </a:t>
            </a:r>
            <a:endParaRPr lang="en-US" dirty="0" smtClean="0"/>
          </a:p>
          <a:p>
            <a:pPr>
              <a:buFont typeface="Arial"/>
              <a:buChar char="•"/>
            </a:pPr>
            <a:r>
              <a:rPr lang="en-US" dirty="0" smtClean="0"/>
              <a:t>There </a:t>
            </a:r>
            <a:r>
              <a:rPr lang="en-US" dirty="0"/>
              <a:t>are different and complex ways to construct NPV formulae, largely due to the interpretation of the 'discount rate' used in the calculations to enable future values to be shown as a present value. Corporations generally develop their own rules for NPV calculations, including discount rate</a:t>
            </a:r>
            <a:r>
              <a:rPr lang="en-US" dirty="0" smtClean="0"/>
              <a:t>.</a:t>
            </a:r>
          </a:p>
          <a:p>
            <a:pPr marL="0" indent="0">
              <a:buNone/>
            </a:pPr>
            <a:endParaRPr lang="en-US" sz="1900" dirty="0" smtClean="0"/>
          </a:p>
          <a:p>
            <a:pPr marL="0" indent="0">
              <a:buNone/>
            </a:pPr>
            <a:r>
              <a:rPr lang="en-US" u="sng" dirty="0" smtClean="0"/>
              <a:t>Note</a:t>
            </a:r>
            <a:r>
              <a:rPr lang="en-US" dirty="0" smtClean="0"/>
              <a:t>: </a:t>
            </a:r>
            <a:r>
              <a:rPr lang="en-US" dirty="0"/>
              <a:t>NPV is </a:t>
            </a:r>
            <a:r>
              <a:rPr lang="en-US"/>
              <a:t>not </a:t>
            </a:r>
            <a:r>
              <a:rPr lang="en-US" smtClean="0"/>
              <a:t>always easy </a:t>
            </a:r>
            <a:r>
              <a:rPr lang="en-US" dirty="0"/>
              <a:t>to understand for non-financial </a:t>
            </a:r>
            <a:r>
              <a:rPr lang="en-US" dirty="0" smtClean="0"/>
              <a:t>people. Wikipedia </a:t>
            </a:r>
            <a:r>
              <a:rPr lang="en-US" dirty="0"/>
              <a:t>seems to provide a good detailed explanation if you need one</a:t>
            </a:r>
            <a:r>
              <a:rPr lang="en-US" dirty="0" smtClean="0"/>
              <a:t>.</a:t>
            </a:r>
            <a:endParaRPr lang="en-US" dirty="0"/>
          </a:p>
        </p:txBody>
      </p:sp>
      <p:sp>
        <p:nvSpPr>
          <p:cNvPr id="3" name="Title 2"/>
          <p:cNvSpPr>
            <a:spLocks noGrp="1"/>
          </p:cNvSpPr>
          <p:nvPr>
            <p:ph type="title"/>
          </p:nvPr>
        </p:nvSpPr>
        <p:spPr/>
        <p:txBody>
          <a:bodyPr/>
          <a:lstStyle/>
          <a:p>
            <a:r>
              <a:rPr lang="en-US" dirty="0" smtClean="0"/>
              <a:t>Net Present Value (NPV)</a:t>
            </a:r>
            <a:endParaRPr lang="en-US" dirty="0"/>
          </a:p>
        </p:txBody>
      </p:sp>
    </p:spTree>
    <p:extLst>
      <p:ext uri="{BB962C8B-B14F-4D97-AF65-F5344CB8AC3E}">
        <p14:creationId xmlns:p14="http://schemas.microsoft.com/office/powerpoint/2010/main" val="3446793699"/>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57561" y="2739852"/>
            <a:ext cx="8544469" cy="4355214"/>
          </a:xfrm>
        </p:spPr>
        <p:txBody>
          <a:bodyPr>
            <a:normAutofit fontScale="85000" lnSpcReduction="20000"/>
          </a:bodyPr>
          <a:lstStyle/>
          <a:p>
            <a:pPr>
              <a:buFont typeface="Arial"/>
              <a:buChar char="•"/>
            </a:pPr>
            <a:r>
              <a:rPr lang="en-US" dirty="0" smtClean="0"/>
              <a:t>NPV </a:t>
            </a:r>
            <a:r>
              <a:rPr lang="en-US" dirty="0"/>
              <a:t>is </a:t>
            </a:r>
            <a:r>
              <a:rPr lang="en-US" dirty="0" smtClean="0"/>
              <a:t>the sum of the PV (Present values) of incoming and outgoing cash flows over a period of time.</a:t>
            </a:r>
          </a:p>
          <a:p>
            <a:pPr>
              <a:buFont typeface="Arial"/>
              <a:buChar char="•"/>
            </a:pPr>
            <a:r>
              <a:rPr lang="en-US" dirty="0" smtClean="0"/>
              <a:t>Present Value : based on the “compound interest” methodology</a:t>
            </a:r>
          </a:p>
          <a:p>
            <a:pPr lvl="1">
              <a:buFont typeface="Arial"/>
              <a:buChar char="•"/>
            </a:pPr>
            <a:r>
              <a:rPr lang="en-US" dirty="0"/>
              <a:t>FV = PV (1+i) on 1 period</a:t>
            </a:r>
          </a:p>
          <a:p>
            <a:pPr lvl="1">
              <a:buFont typeface="Arial"/>
              <a:buChar char="•"/>
            </a:pPr>
            <a:r>
              <a:rPr lang="en-US" dirty="0"/>
              <a:t>FV = PV (1+i) ^n</a:t>
            </a:r>
          </a:p>
          <a:p>
            <a:pPr lvl="1">
              <a:buFont typeface="Arial"/>
              <a:buChar char="•"/>
            </a:pPr>
            <a:r>
              <a:rPr lang="en-US" dirty="0"/>
              <a:t>PV = FV / (1+i)^</a:t>
            </a:r>
            <a:r>
              <a:rPr lang="en-US" dirty="0" smtClean="0"/>
              <a:t>n</a:t>
            </a:r>
          </a:p>
          <a:p>
            <a:pPr>
              <a:buFont typeface="Arial"/>
              <a:buChar char="•"/>
            </a:pPr>
            <a:r>
              <a:rPr lang="en-US" dirty="0" smtClean="0"/>
              <a:t>NPV definition</a:t>
            </a:r>
          </a:p>
        </p:txBody>
      </p:sp>
      <p:sp>
        <p:nvSpPr>
          <p:cNvPr id="3" name="Title 2"/>
          <p:cNvSpPr>
            <a:spLocks noGrp="1"/>
          </p:cNvSpPr>
          <p:nvPr>
            <p:ph type="title"/>
          </p:nvPr>
        </p:nvSpPr>
        <p:spPr/>
        <p:txBody>
          <a:bodyPr/>
          <a:lstStyle/>
          <a:p>
            <a:r>
              <a:rPr lang="en-US" dirty="0" smtClean="0"/>
              <a:t>Net Present Value (NPV)</a:t>
            </a:r>
            <a:endParaRPr lang="en-US" dirty="0"/>
          </a:p>
        </p:txBody>
      </p:sp>
      <p:pic>
        <p:nvPicPr>
          <p:cNvPr id="4" name="Picture 3"/>
          <p:cNvPicPr>
            <a:picLocks noChangeAspect="1"/>
          </p:cNvPicPr>
          <p:nvPr/>
        </p:nvPicPr>
        <p:blipFill rotWithShape="1">
          <a:blip r:embed="rId2"/>
          <a:srcRect l="20000" t="48222" r="60000" b="44222"/>
          <a:stretch/>
        </p:blipFill>
        <p:spPr>
          <a:xfrm>
            <a:off x="882527" y="5088466"/>
            <a:ext cx="3621740" cy="855133"/>
          </a:xfrm>
          <a:prstGeom prst="rect">
            <a:avLst/>
          </a:prstGeom>
        </p:spPr>
      </p:pic>
    </p:spTree>
    <p:extLst>
      <p:ext uri="{BB962C8B-B14F-4D97-AF65-F5344CB8AC3E}">
        <p14:creationId xmlns:p14="http://schemas.microsoft.com/office/powerpoint/2010/main" val="337443135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83583" y="2465798"/>
            <a:ext cx="8569128" cy="4392201"/>
          </a:xfrm>
        </p:spPr>
        <p:txBody>
          <a:bodyPr>
            <a:normAutofit fontScale="92500" lnSpcReduction="10000"/>
          </a:bodyPr>
          <a:lstStyle/>
          <a:p>
            <a:pPr>
              <a:buFont typeface="Arial"/>
              <a:buChar char="•"/>
            </a:pPr>
            <a:r>
              <a:rPr lang="en-US" dirty="0" smtClean="0"/>
              <a:t>NPV accounts for time value </a:t>
            </a:r>
            <a:r>
              <a:rPr lang="en-US" dirty="0"/>
              <a:t>of money by using discounted cash </a:t>
            </a:r>
            <a:r>
              <a:rPr lang="en-US" dirty="0" smtClean="0"/>
              <a:t>inflows (Discount rate).</a:t>
            </a:r>
            <a:endParaRPr lang="en-US" dirty="0"/>
          </a:p>
          <a:p>
            <a:pPr>
              <a:buFont typeface="Arial"/>
              <a:buChar char="•"/>
            </a:pPr>
            <a:r>
              <a:rPr lang="en-US" dirty="0" smtClean="0"/>
              <a:t>Before </a:t>
            </a:r>
            <a:r>
              <a:rPr lang="en-US" dirty="0"/>
              <a:t>calculating NPV, a target rate of return is set which is used to discount the net cash inflows from a project. Net cash inflow equals total cash inflow during a period less the expenses directly incurred on generating the cash inflow</a:t>
            </a:r>
            <a:r>
              <a:rPr lang="en-US" dirty="0" smtClean="0"/>
              <a:t>.</a:t>
            </a:r>
          </a:p>
          <a:p>
            <a:pPr>
              <a:buFont typeface="Arial"/>
              <a:buChar char="•"/>
            </a:pPr>
            <a:endParaRPr lang="en-US" dirty="0" smtClean="0"/>
          </a:p>
          <a:p>
            <a:pPr marL="0" indent="0">
              <a:buNone/>
            </a:pPr>
            <a:r>
              <a:rPr lang="en-US" b="1" dirty="0" smtClean="0"/>
              <a:t>Advantage</a:t>
            </a:r>
            <a:r>
              <a:rPr lang="en-US" b="1" dirty="0"/>
              <a:t>:</a:t>
            </a:r>
            <a:r>
              <a:rPr lang="en-US" dirty="0"/>
              <a:t> Net present value accounts for time value of money. Thus it is more reliable than other investment appraisal techniques which do not discount future cash flows such payback period and accounting rate of return.</a:t>
            </a:r>
          </a:p>
          <a:p>
            <a:pPr marL="0" indent="0">
              <a:buNone/>
            </a:pPr>
            <a:r>
              <a:rPr lang="en-US" b="1" dirty="0" smtClean="0"/>
              <a:t>Disadvantage</a:t>
            </a:r>
            <a:r>
              <a:rPr lang="en-US" b="1" dirty="0"/>
              <a:t>:</a:t>
            </a:r>
            <a:r>
              <a:rPr lang="en-US" dirty="0"/>
              <a:t> It is based on estimated future cash flows of the project and estimates may be far from actual results.</a:t>
            </a:r>
          </a:p>
        </p:txBody>
      </p:sp>
      <p:sp>
        <p:nvSpPr>
          <p:cNvPr id="3" name="Title 2"/>
          <p:cNvSpPr>
            <a:spLocks noGrp="1"/>
          </p:cNvSpPr>
          <p:nvPr>
            <p:ph type="title"/>
          </p:nvPr>
        </p:nvSpPr>
        <p:spPr/>
        <p:txBody>
          <a:bodyPr/>
          <a:lstStyle/>
          <a:p>
            <a:r>
              <a:rPr lang="en-US" dirty="0" smtClean="0"/>
              <a:t>Net Present Value (</a:t>
            </a:r>
            <a:r>
              <a:rPr lang="en-US" dirty="0" smtClean="0">
                <a:solidFill>
                  <a:schemeClr val="bg1"/>
                </a:solidFill>
              </a:rPr>
              <a:t>NPV</a:t>
            </a:r>
            <a:r>
              <a:rPr lang="en-US" dirty="0" smtClean="0"/>
              <a:t>)</a:t>
            </a:r>
            <a:endParaRPr lang="en-US" dirty="0"/>
          </a:p>
        </p:txBody>
      </p:sp>
    </p:spTree>
    <p:extLst>
      <p:ext uri="{BB962C8B-B14F-4D97-AF65-F5344CB8AC3E}">
        <p14:creationId xmlns:p14="http://schemas.microsoft.com/office/powerpoint/2010/main" val="94196111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1" y="2305522"/>
            <a:ext cx="8229600" cy="4552478"/>
          </a:xfrm>
        </p:spPr>
        <p:txBody>
          <a:bodyPr>
            <a:normAutofit fontScale="92500"/>
          </a:bodyPr>
          <a:lstStyle/>
          <a:p>
            <a:pPr marL="0" indent="0">
              <a:buNone/>
            </a:pPr>
            <a:r>
              <a:rPr lang="en-US" b="1" dirty="0" smtClean="0"/>
              <a:t>Discount rate:</a:t>
            </a:r>
          </a:p>
          <a:p>
            <a:pPr>
              <a:buFont typeface="Arial"/>
              <a:buChar char="•"/>
            </a:pPr>
            <a:r>
              <a:rPr lang="en-US" dirty="0"/>
              <a:t>Discounting </a:t>
            </a:r>
            <a:r>
              <a:rPr lang="en-US" dirty="0" err="1"/>
              <a:t>cashflows</a:t>
            </a:r>
            <a:r>
              <a:rPr lang="en-US" dirty="0"/>
              <a:t> to achieve a Net Present Value (NPV) is not without problems but it has one great advantage it makes all the results directly comparable and it is transparent how you got there.</a:t>
            </a:r>
          </a:p>
          <a:p>
            <a:pPr>
              <a:buFont typeface="Arial"/>
              <a:buChar char="•"/>
            </a:pPr>
            <a:r>
              <a:rPr lang="en-US" dirty="0"/>
              <a:t>To help in understanding the Discount Rate it can be considered almost as the rate of return required by the investor which includes costs, risks and lost opportunities.</a:t>
            </a:r>
          </a:p>
          <a:p>
            <a:pPr>
              <a:buFont typeface="Arial"/>
              <a:buChar char="•"/>
            </a:pPr>
            <a:r>
              <a:rPr lang="en-US" dirty="0"/>
              <a:t>Therefore, the discount rate which is used for evaluating projects will vary between different firms or even between projects</a:t>
            </a:r>
            <a:r>
              <a:rPr lang="en-US" dirty="0" smtClean="0"/>
              <a:t>.</a:t>
            </a:r>
          </a:p>
          <a:p>
            <a:pPr>
              <a:buFont typeface="Arial"/>
              <a:buChar char="•"/>
            </a:pPr>
            <a:r>
              <a:rPr lang="en-US" dirty="0"/>
              <a:t>This means the discount rate value is not universal in time nor is it necessarily valid geographically on a country-wide basis.</a:t>
            </a:r>
            <a:endParaRPr lang="en-US" dirty="0" smtClean="0"/>
          </a:p>
        </p:txBody>
      </p:sp>
      <p:sp>
        <p:nvSpPr>
          <p:cNvPr id="3" name="Title 2"/>
          <p:cNvSpPr>
            <a:spLocks noGrp="1"/>
          </p:cNvSpPr>
          <p:nvPr>
            <p:ph type="title"/>
          </p:nvPr>
        </p:nvSpPr>
        <p:spPr/>
        <p:txBody>
          <a:bodyPr/>
          <a:lstStyle/>
          <a:p>
            <a:r>
              <a:rPr lang="en-US" dirty="0" smtClean="0"/>
              <a:t>Net Present Value (NPV)</a:t>
            </a:r>
            <a:endParaRPr lang="en-US" dirty="0"/>
          </a:p>
        </p:txBody>
      </p:sp>
    </p:spTree>
    <p:extLst>
      <p:ext uri="{BB962C8B-B14F-4D97-AF65-F5344CB8AC3E}">
        <p14:creationId xmlns:p14="http://schemas.microsoft.com/office/powerpoint/2010/main" val="404934588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52112" y="2723817"/>
            <a:ext cx="7582754" cy="1862567"/>
          </a:xfrm>
        </p:spPr>
        <p:txBody>
          <a:bodyPr>
            <a:noAutofit/>
          </a:bodyPr>
          <a:lstStyle/>
          <a:p>
            <a:pPr marL="0" indent="0">
              <a:buNone/>
            </a:pPr>
            <a:r>
              <a:rPr lang="en-US" b="1" dirty="0" smtClean="0"/>
              <a:t>Even Cash Inflows:</a:t>
            </a:r>
            <a:r>
              <a:rPr lang="en-US" dirty="0" smtClean="0"/>
              <a:t> </a:t>
            </a:r>
          </a:p>
          <a:p>
            <a:pPr marL="0" indent="0">
              <a:buNone/>
            </a:pPr>
            <a:r>
              <a:rPr lang="en-US" dirty="0" smtClean="0"/>
              <a:t>Calculate the net present value of a project which requires an initial investment of $243,000 and it is expected to generate a cash inflow of $50,000 each month for 12 months. The target rate of return is 12% per annum.</a:t>
            </a:r>
          </a:p>
        </p:txBody>
      </p:sp>
      <p:sp>
        <p:nvSpPr>
          <p:cNvPr id="3" name="Title 2"/>
          <p:cNvSpPr>
            <a:spLocks noGrp="1"/>
          </p:cNvSpPr>
          <p:nvPr>
            <p:ph type="title"/>
          </p:nvPr>
        </p:nvSpPr>
        <p:spPr/>
        <p:txBody>
          <a:bodyPr>
            <a:normAutofit/>
          </a:bodyPr>
          <a:lstStyle/>
          <a:p>
            <a:r>
              <a:rPr lang="en-US" dirty="0" smtClean="0"/>
              <a:t>NPV</a:t>
            </a:r>
            <a:r>
              <a:rPr lang="en-US" dirty="0"/>
              <a:t> </a:t>
            </a:r>
            <a:r>
              <a:rPr lang="en-US" dirty="0" smtClean="0"/>
              <a:t>example</a:t>
            </a:r>
            <a:endParaRPr lang="en-US" dirty="0"/>
          </a:p>
        </p:txBody>
      </p:sp>
    </p:spTree>
    <p:extLst>
      <p:ext uri="{BB962C8B-B14F-4D97-AF65-F5344CB8AC3E}">
        <p14:creationId xmlns:p14="http://schemas.microsoft.com/office/powerpoint/2010/main" val="34085170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71253" y="1787703"/>
            <a:ext cx="8630777" cy="5070298"/>
          </a:xfrm>
        </p:spPr>
        <p:txBody>
          <a:bodyPr>
            <a:noAutofit/>
          </a:bodyPr>
          <a:lstStyle/>
          <a:p>
            <a:pPr marL="0" indent="0">
              <a:buNone/>
            </a:pPr>
            <a:r>
              <a:rPr lang="en-US" sz="2000" b="1" dirty="0" smtClean="0"/>
              <a:t>Solution:</a:t>
            </a:r>
          </a:p>
          <a:p>
            <a:pPr>
              <a:buFont typeface="Arial"/>
              <a:buChar char="•"/>
            </a:pPr>
            <a:r>
              <a:rPr lang="en-US" sz="1800" dirty="0" smtClean="0"/>
              <a:t>Initial Investment = $243,000</a:t>
            </a:r>
          </a:p>
          <a:p>
            <a:pPr>
              <a:buFont typeface="Arial"/>
              <a:buChar char="•"/>
            </a:pPr>
            <a:r>
              <a:rPr lang="en-US" sz="1800" dirty="0" smtClean="0"/>
              <a:t>Net cash Inflow per period = $50,000</a:t>
            </a:r>
          </a:p>
          <a:p>
            <a:pPr>
              <a:buFont typeface="Arial"/>
              <a:buChar char="•"/>
            </a:pPr>
            <a:r>
              <a:rPr lang="en-US" sz="1800" dirty="0" smtClean="0"/>
              <a:t>Number of periods = 12</a:t>
            </a:r>
          </a:p>
          <a:p>
            <a:pPr>
              <a:buFont typeface="Arial"/>
              <a:buChar char="•"/>
            </a:pPr>
            <a:r>
              <a:rPr lang="en-US" sz="1800" dirty="0" smtClean="0"/>
              <a:t>What is the Discount rate per period?</a:t>
            </a:r>
          </a:p>
          <a:p>
            <a:pPr>
              <a:buFont typeface="Arial"/>
              <a:buChar char="•"/>
            </a:pPr>
            <a:r>
              <a:rPr lang="en-US" sz="1800" dirty="0" smtClean="0"/>
              <a:t>Discount rate per period = 12% ÷ 12 = 1%</a:t>
            </a:r>
          </a:p>
          <a:p>
            <a:pPr marL="0" indent="0">
              <a:buNone/>
            </a:pPr>
            <a:r>
              <a:rPr lang="en-US" sz="2000" b="1" dirty="0" smtClean="0"/>
              <a:t>Net Present Value</a:t>
            </a:r>
          </a:p>
          <a:p>
            <a:pPr marL="0" indent="0">
              <a:buNone/>
            </a:pPr>
            <a:endParaRPr lang="en-US" sz="2000" b="1" dirty="0"/>
          </a:p>
          <a:p>
            <a:pPr>
              <a:buFont typeface="Arial"/>
              <a:buChar char="•"/>
            </a:pPr>
            <a:r>
              <a:rPr lang="en-US" sz="2000" b="1" dirty="0" smtClean="0"/>
              <a:t>NPV </a:t>
            </a:r>
            <a:r>
              <a:rPr lang="en-US" sz="2000" b="1" dirty="0"/>
              <a:t>≈ </a:t>
            </a:r>
            <a:r>
              <a:rPr lang="en-US" sz="2000" b="1" dirty="0" smtClean="0"/>
              <a:t>$319,754</a:t>
            </a:r>
            <a:endParaRPr lang="en-US" sz="2000" b="1" dirty="0"/>
          </a:p>
        </p:txBody>
      </p:sp>
      <p:sp>
        <p:nvSpPr>
          <p:cNvPr id="3" name="Title 2"/>
          <p:cNvSpPr>
            <a:spLocks noGrp="1"/>
          </p:cNvSpPr>
          <p:nvPr>
            <p:ph type="title"/>
          </p:nvPr>
        </p:nvSpPr>
        <p:spPr/>
        <p:txBody>
          <a:bodyPr>
            <a:normAutofit/>
          </a:bodyPr>
          <a:lstStyle/>
          <a:p>
            <a:r>
              <a:rPr lang="en-US" dirty="0" smtClean="0"/>
              <a:t>NPV</a:t>
            </a:r>
            <a:r>
              <a:rPr lang="en-US" dirty="0"/>
              <a:t> </a:t>
            </a:r>
            <a:r>
              <a:rPr lang="en-US" dirty="0" smtClean="0"/>
              <a:t>example</a:t>
            </a:r>
            <a:endParaRPr lang="en-US" dirty="0"/>
          </a:p>
        </p:txBody>
      </p:sp>
    </p:spTree>
    <p:extLst>
      <p:ext uri="{BB962C8B-B14F-4D97-AF65-F5344CB8AC3E}">
        <p14:creationId xmlns:p14="http://schemas.microsoft.com/office/powerpoint/2010/main" val="78791478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NPV</a:t>
            </a:r>
            <a:r>
              <a:rPr lang="en-US" dirty="0"/>
              <a:t> </a:t>
            </a:r>
            <a:r>
              <a:rPr lang="en-US" dirty="0" smtClean="0"/>
              <a:t>example</a:t>
            </a:r>
            <a:endParaRPr lang="en-US" dirty="0"/>
          </a:p>
        </p:txBody>
      </p:sp>
      <p:pic>
        <p:nvPicPr>
          <p:cNvPr id="5" name="Picture 4"/>
          <p:cNvPicPr>
            <a:picLocks noChangeAspect="1"/>
          </p:cNvPicPr>
          <p:nvPr/>
        </p:nvPicPr>
        <p:blipFill>
          <a:blip r:embed="rId2"/>
          <a:stretch>
            <a:fillRect/>
          </a:stretch>
        </p:blipFill>
        <p:spPr>
          <a:xfrm>
            <a:off x="575733" y="2489200"/>
            <a:ext cx="4762500" cy="4203700"/>
          </a:xfrm>
          <a:prstGeom prst="rect">
            <a:avLst/>
          </a:prstGeom>
        </p:spPr>
      </p:pic>
    </p:spTree>
    <p:extLst>
      <p:ext uri="{BB962C8B-B14F-4D97-AF65-F5344CB8AC3E}">
        <p14:creationId xmlns:p14="http://schemas.microsoft.com/office/powerpoint/2010/main" val="4140533125"/>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465798"/>
            <a:ext cx="7408333" cy="4392202"/>
          </a:xfrm>
        </p:spPr>
        <p:txBody>
          <a:bodyPr>
            <a:normAutofit/>
          </a:bodyPr>
          <a:lstStyle/>
          <a:p>
            <a:pPr marL="0" indent="0">
              <a:buNone/>
            </a:pPr>
            <a:r>
              <a:rPr lang="en-US" b="1" dirty="0" smtClean="0"/>
              <a:t>You have </a:t>
            </a:r>
            <a:r>
              <a:rPr lang="en-US" b="1" dirty="0"/>
              <a:t>$3mil and </a:t>
            </a:r>
            <a:r>
              <a:rPr lang="en-US" b="1" dirty="0" smtClean="0"/>
              <a:t>need to decide between </a:t>
            </a:r>
            <a:r>
              <a:rPr lang="en-US" b="1" dirty="0"/>
              <a:t>2 </a:t>
            </a:r>
            <a:r>
              <a:rPr lang="en-US" b="1" dirty="0" smtClean="0"/>
              <a:t>options:</a:t>
            </a:r>
            <a:endParaRPr lang="en-US" b="1" dirty="0"/>
          </a:p>
          <a:p>
            <a:pPr>
              <a:buFont typeface="Arial"/>
              <a:buChar char="•"/>
            </a:pPr>
            <a:r>
              <a:rPr lang="en-US" u="sng" dirty="0" smtClean="0"/>
              <a:t>Option A</a:t>
            </a:r>
            <a:r>
              <a:rPr lang="en-US" dirty="0"/>
              <a:t>: borrow $1mil with 15% interest </a:t>
            </a:r>
            <a:r>
              <a:rPr lang="en-US" dirty="0" smtClean="0"/>
              <a:t>rate, </a:t>
            </a:r>
            <a:r>
              <a:rPr lang="en-US" dirty="0"/>
              <a:t>then invest 4$mil in a project</a:t>
            </a:r>
          </a:p>
          <a:p>
            <a:pPr>
              <a:buFont typeface="Arial"/>
              <a:buChar char="•"/>
            </a:pPr>
            <a:r>
              <a:rPr lang="en-US" u="sng" dirty="0"/>
              <a:t>Option </a:t>
            </a:r>
            <a:r>
              <a:rPr lang="en-US" u="sng" dirty="0" smtClean="0"/>
              <a:t>B</a:t>
            </a:r>
            <a:r>
              <a:rPr lang="en-US" dirty="0" smtClean="0"/>
              <a:t>: </a:t>
            </a:r>
            <a:r>
              <a:rPr lang="en-US" dirty="0"/>
              <a:t>Invest $2mil in another project. </a:t>
            </a:r>
            <a:r>
              <a:rPr lang="en-US" dirty="0" smtClean="0"/>
              <a:t>You </a:t>
            </a:r>
            <a:r>
              <a:rPr lang="en-US" dirty="0"/>
              <a:t>might lend the $1mil </a:t>
            </a:r>
            <a:r>
              <a:rPr lang="en-US" dirty="0" smtClean="0"/>
              <a:t>remaining </a:t>
            </a:r>
            <a:r>
              <a:rPr lang="en-US" dirty="0"/>
              <a:t>for 10% interest </a:t>
            </a:r>
            <a:r>
              <a:rPr lang="en-US" dirty="0" smtClean="0"/>
              <a:t>rate</a:t>
            </a:r>
          </a:p>
          <a:p>
            <a:pPr>
              <a:buFont typeface="Arial"/>
              <a:buChar char="•"/>
            </a:pPr>
            <a:endParaRPr lang="en-US" dirty="0"/>
          </a:p>
          <a:p>
            <a:pPr marL="0" indent="0">
              <a:buNone/>
            </a:pPr>
            <a:r>
              <a:rPr lang="en-US" b="1" dirty="0" smtClean="0"/>
              <a:t>Question</a:t>
            </a:r>
            <a:r>
              <a:rPr lang="en-US" dirty="0" smtClean="0"/>
              <a:t>: To </a:t>
            </a:r>
            <a:r>
              <a:rPr lang="en-US" dirty="0"/>
              <a:t>calculate </a:t>
            </a:r>
            <a:r>
              <a:rPr lang="en-US" dirty="0" smtClean="0"/>
              <a:t>the NPV on your option A project, what discount rate should you use? </a:t>
            </a:r>
            <a:r>
              <a:rPr lang="en-US" dirty="0"/>
              <a:t>10% or 15%?</a:t>
            </a:r>
          </a:p>
          <a:p>
            <a:pPr marL="0" indent="0">
              <a:buNone/>
            </a:pPr>
            <a:endParaRPr lang="en-US" dirty="0"/>
          </a:p>
        </p:txBody>
      </p:sp>
      <p:sp>
        <p:nvSpPr>
          <p:cNvPr id="3" name="Title 2"/>
          <p:cNvSpPr>
            <a:spLocks noGrp="1"/>
          </p:cNvSpPr>
          <p:nvPr>
            <p:ph type="title"/>
          </p:nvPr>
        </p:nvSpPr>
        <p:spPr/>
        <p:txBody>
          <a:bodyPr>
            <a:normAutofit/>
          </a:bodyPr>
          <a:lstStyle/>
          <a:p>
            <a:r>
              <a:rPr lang="en-US" dirty="0" smtClean="0"/>
              <a:t>NPV’s discount rate </a:t>
            </a:r>
            <a:r>
              <a:rPr lang="en-US" dirty="0" smtClean="0">
                <a:solidFill>
                  <a:schemeClr val="bg1"/>
                </a:solidFill>
              </a:rPr>
              <a:t>exercise</a:t>
            </a:r>
            <a:endParaRPr lang="en-US" dirty="0">
              <a:solidFill>
                <a:schemeClr val="bg1"/>
              </a:solidFill>
            </a:endParaRPr>
          </a:p>
        </p:txBody>
      </p:sp>
    </p:spTree>
    <p:extLst>
      <p:ext uri="{BB962C8B-B14F-4D97-AF65-F5344CB8AC3E}">
        <p14:creationId xmlns:p14="http://schemas.microsoft.com/office/powerpoint/2010/main" val="4110033202"/>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267644"/>
            <a:ext cx="7814733" cy="4590356"/>
          </a:xfrm>
        </p:spPr>
        <p:txBody>
          <a:bodyPr>
            <a:normAutofit fontScale="92500"/>
          </a:bodyPr>
          <a:lstStyle/>
          <a:p>
            <a:pPr marL="0" indent="0">
              <a:buNone/>
            </a:pPr>
            <a:r>
              <a:rPr lang="en-US" b="1" dirty="0" smtClean="0"/>
              <a:t>Discount rate for option A’s project:</a:t>
            </a:r>
            <a:endParaRPr lang="en-US" b="1" dirty="0"/>
          </a:p>
          <a:p>
            <a:pPr>
              <a:buFont typeface="Arial"/>
              <a:buChar char="•"/>
            </a:pPr>
            <a:r>
              <a:rPr lang="en-US" dirty="0"/>
              <a:t>Opportunity cost for you is 10%. That seems to be the interest rate that you can earn by lending the money to borrower or bank. </a:t>
            </a:r>
            <a:endParaRPr lang="en-US" dirty="0" smtClean="0"/>
          </a:p>
          <a:p>
            <a:pPr>
              <a:buFont typeface="Arial"/>
              <a:buChar char="•"/>
            </a:pPr>
            <a:r>
              <a:rPr lang="en-US" dirty="0" smtClean="0"/>
              <a:t>So</a:t>
            </a:r>
            <a:r>
              <a:rPr lang="en-US" dirty="0"/>
              <a:t>, you should choose the discount rate of 10% for NPV calculations. </a:t>
            </a:r>
            <a:endParaRPr lang="en-US" dirty="0" smtClean="0"/>
          </a:p>
          <a:p>
            <a:pPr>
              <a:buFont typeface="Arial"/>
              <a:buChar char="•"/>
            </a:pPr>
            <a:r>
              <a:rPr lang="en-US" dirty="0" smtClean="0"/>
              <a:t>However</a:t>
            </a:r>
            <a:r>
              <a:rPr lang="en-US" dirty="0"/>
              <a:t>, this applies to your second project. </a:t>
            </a:r>
            <a:endParaRPr lang="en-US" dirty="0" smtClean="0"/>
          </a:p>
          <a:p>
            <a:pPr>
              <a:buFont typeface="Arial"/>
              <a:buChar char="•"/>
            </a:pPr>
            <a:r>
              <a:rPr lang="en-US" dirty="0" smtClean="0"/>
              <a:t>But </a:t>
            </a:r>
            <a:r>
              <a:rPr lang="en-US" dirty="0"/>
              <a:t>for the first project is based on 25% of the investment funded by borrowing whose cost is 15%</a:t>
            </a:r>
            <a:r>
              <a:rPr lang="en-US" dirty="0" smtClean="0"/>
              <a:t>.</a:t>
            </a:r>
          </a:p>
          <a:p>
            <a:pPr>
              <a:buFont typeface="Arial"/>
              <a:buChar char="•"/>
            </a:pPr>
            <a:r>
              <a:rPr lang="en-US" dirty="0" smtClean="0"/>
              <a:t>So</a:t>
            </a:r>
            <a:r>
              <a:rPr lang="en-US" dirty="0"/>
              <a:t>, your weighted cost of funds </a:t>
            </a:r>
            <a:r>
              <a:rPr lang="en-US" dirty="0" smtClean="0"/>
              <a:t>is (0.75 x 10 </a:t>
            </a:r>
            <a:r>
              <a:rPr lang="en-US" dirty="0"/>
              <a:t>+</a:t>
            </a:r>
            <a:r>
              <a:rPr lang="en-US" dirty="0" smtClean="0"/>
              <a:t>0.25 x 15</a:t>
            </a:r>
            <a:r>
              <a:rPr lang="en-US" dirty="0"/>
              <a:t>) = 11.25. </a:t>
            </a:r>
            <a:endParaRPr lang="en-US" dirty="0" smtClean="0"/>
          </a:p>
          <a:p>
            <a:pPr>
              <a:buFont typeface="Arial"/>
              <a:buChar char="•"/>
            </a:pPr>
            <a:r>
              <a:rPr lang="en-US" dirty="0" smtClean="0"/>
              <a:t>So</a:t>
            </a:r>
            <a:r>
              <a:rPr lang="en-US" dirty="0"/>
              <a:t>, the discount rate should be 11.25% for the first project</a:t>
            </a:r>
            <a:r>
              <a:rPr lang="en-US" dirty="0" smtClean="0"/>
              <a:t>.</a:t>
            </a:r>
            <a:endParaRPr lang="en-US" dirty="0"/>
          </a:p>
        </p:txBody>
      </p:sp>
      <p:sp>
        <p:nvSpPr>
          <p:cNvPr id="3" name="Title 2"/>
          <p:cNvSpPr>
            <a:spLocks noGrp="1"/>
          </p:cNvSpPr>
          <p:nvPr>
            <p:ph type="title"/>
          </p:nvPr>
        </p:nvSpPr>
        <p:spPr/>
        <p:txBody>
          <a:bodyPr>
            <a:normAutofit/>
          </a:bodyPr>
          <a:lstStyle/>
          <a:p>
            <a:r>
              <a:rPr lang="en-US" dirty="0"/>
              <a:t>NPV’s discount rate </a:t>
            </a:r>
            <a:r>
              <a:rPr lang="en-US" dirty="0">
                <a:solidFill>
                  <a:schemeClr val="bg1"/>
                </a:solidFill>
              </a:rPr>
              <a:t>exercise</a:t>
            </a:r>
          </a:p>
        </p:txBody>
      </p:sp>
    </p:spTree>
    <p:extLst>
      <p:ext uri="{BB962C8B-B14F-4D97-AF65-F5344CB8AC3E}">
        <p14:creationId xmlns:p14="http://schemas.microsoft.com/office/powerpoint/2010/main" val="3615482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anim calcmode="lin" valueType="num">
                                      <p:cBhvr additive="base">
                                        <p:cTn id="31" dur="500" fill="hold"/>
                                        <p:tgtEl>
                                          <p:spTgt spid="2">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2">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2">
                                            <p:txEl>
                                              <p:pRg st="5" end="5"/>
                                            </p:txEl>
                                          </p:spTgt>
                                        </p:tgtEl>
                                        <p:attrNameLst>
                                          <p:attrName>style.visibility</p:attrName>
                                        </p:attrNameLst>
                                      </p:cBhvr>
                                      <p:to>
                                        <p:strVal val="visible"/>
                                      </p:to>
                                    </p:set>
                                    <p:anim calcmode="lin" valueType="num">
                                      <p:cBhvr additive="base">
                                        <p:cTn id="37" dur="500" fill="hold"/>
                                        <p:tgtEl>
                                          <p:spTgt spid="2">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2">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2">
                                            <p:txEl>
                                              <p:pRg st="6" end="6"/>
                                            </p:txEl>
                                          </p:spTgt>
                                        </p:tgtEl>
                                        <p:attrNameLst>
                                          <p:attrName>style.visibility</p:attrName>
                                        </p:attrNameLst>
                                      </p:cBhvr>
                                      <p:to>
                                        <p:strVal val="visible"/>
                                      </p:to>
                                    </p:set>
                                    <p:anim calcmode="lin" valueType="num">
                                      <p:cBhvr additive="base">
                                        <p:cTn id="43" dur="500" fill="hold"/>
                                        <p:tgtEl>
                                          <p:spTgt spid="2">
                                            <p:txEl>
                                              <p:pRg st="6" end="6"/>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2">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478128"/>
            <a:ext cx="7408333" cy="4379872"/>
          </a:xfrm>
        </p:spPr>
        <p:txBody>
          <a:bodyPr>
            <a:normAutofit fontScale="77500" lnSpcReduction="20000"/>
          </a:bodyPr>
          <a:lstStyle/>
          <a:p>
            <a:pPr marL="0" indent="0">
              <a:buNone/>
            </a:pPr>
            <a:r>
              <a:rPr lang="en-US" b="1" dirty="0" smtClean="0"/>
              <a:t>The </a:t>
            </a:r>
            <a:r>
              <a:rPr lang="en-US" b="1" dirty="0"/>
              <a:t>following is a list of steps that comprise a generic cost-benefit </a:t>
            </a:r>
            <a:r>
              <a:rPr lang="en-US" b="1" dirty="0" smtClean="0"/>
              <a:t>analysis</a:t>
            </a:r>
            <a:r>
              <a:rPr lang="en-US" b="1" dirty="0"/>
              <a:t>:</a:t>
            </a:r>
          </a:p>
          <a:p>
            <a:pPr>
              <a:buFont typeface="Arial"/>
              <a:buChar char="•"/>
            </a:pPr>
            <a:r>
              <a:rPr lang="en-US" dirty="0"/>
              <a:t>List alternative projects/programs.</a:t>
            </a:r>
          </a:p>
          <a:p>
            <a:pPr>
              <a:buFont typeface="Arial"/>
              <a:buChar char="•"/>
            </a:pPr>
            <a:r>
              <a:rPr lang="en-US" dirty="0"/>
              <a:t>List </a:t>
            </a:r>
            <a:r>
              <a:rPr lang="en-US" b="1" dirty="0"/>
              <a:t>stakeholders</a:t>
            </a:r>
            <a:r>
              <a:rPr lang="en-US" dirty="0"/>
              <a:t>.</a:t>
            </a:r>
          </a:p>
          <a:p>
            <a:pPr>
              <a:buFont typeface="Arial"/>
              <a:buChar char="•"/>
            </a:pPr>
            <a:r>
              <a:rPr lang="en-US" dirty="0" smtClean="0"/>
              <a:t>Select </a:t>
            </a:r>
            <a:r>
              <a:rPr lang="en-US" dirty="0"/>
              <a:t>measurement(s) and measure all cost/benefit elements.</a:t>
            </a:r>
          </a:p>
          <a:p>
            <a:pPr>
              <a:buFont typeface="Arial"/>
              <a:buChar char="•"/>
            </a:pPr>
            <a:r>
              <a:rPr lang="en-US" dirty="0"/>
              <a:t>Predict outcome of cost and benefits over relevant time period.</a:t>
            </a:r>
          </a:p>
          <a:p>
            <a:pPr>
              <a:buFont typeface="Arial"/>
              <a:buChar char="•"/>
            </a:pPr>
            <a:r>
              <a:rPr lang="en-US" dirty="0"/>
              <a:t>Convert all costs and benefits into a common currency.</a:t>
            </a:r>
          </a:p>
          <a:p>
            <a:pPr>
              <a:buFont typeface="Arial"/>
              <a:buChar char="•"/>
            </a:pPr>
            <a:r>
              <a:rPr lang="en-US" dirty="0"/>
              <a:t>Apply </a:t>
            </a:r>
            <a:r>
              <a:rPr lang="en-US" b="1" dirty="0"/>
              <a:t>discount rate</a:t>
            </a:r>
            <a:r>
              <a:rPr lang="en-US" dirty="0"/>
              <a:t>.</a:t>
            </a:r>
          </a:p>
          <a:p>
            <a:pPr>
              <a:buFont typeface="Arial"/>
              <a:buChar char="•"/>
            </a:pPr>
            <a:r>
              <a:rPr lang="en-US" dirty="0"/>
              <a:t>Calculate </a:t>
            </a:r>
            <a:r>
              <a:rPr lang="en-US" b="1" dirty="0"/>
              <a:t>net present value of project options</a:t>
            </a:r>
            <a:r>
              <a:rPr lang="en-US" dirty="0"/>
              <a:t>.</a:t>
            </a:r>
          </a:p>
          <a:p>
            <a:pPr>
              <a:buFont typeface="Arial"/>
              <a:buChar char="•"/>
            </a:pPr>
            <a:r>
              <a:rPr lang="en-US" dirty="0"/>
              <a:t>Perform </a:t>
            </a:r>
            <a:r>
              <a:rPr lang="en-US" b="1" dirty="0"/>
              <a:t>sensitivity analysis</a:t>
            </a:r>
            <a:r>
              <a:rPr lang="en-US" dirty="0"/>
              <a:t>.</a:t>
            </a:r>
          </a:p>
          <a:p>
            <a:pPr>
              <a:buFont typeface="Arial"/>
              <a:buChar char="•"/>
            </a:pPr>
            <a:r>
              <a:rPr lang="en-US" dirty="0" smtClean="0"/>
              <a:t>Adopt </a:t>
            </a:r>
            <a:r>
              <a:rPr lang="en-US" dirty="0"/>
              <a:t>recommended choice</a:t>
            </a:r>
            <a:r>
              <a:rPr lang="en-US" dirty="0" smtClean="0"/>
              <a:t>.</a:t>
            </a:r>
          </a:p>
          <a:p>
            <a:pPr>
              <a:buFont typeface="Arial"/>
              <a:buChar char="•"/>
            </a:pPr>
            <a:endParaRPr lang="en-US" dirty="0"/>
          </a:p>
          <a:p>
            <a:pPr marL="0" indent="0">
              <a:buNone/>
            </a:pPr>
            <a:r>
              <a:rPr lang="en-US" u="sng" dirty="0" smtClean="0"/>
              <a:t>Note</a:t>
            </a:r>
            <a:r>
              <a:rPr lang="en-US" dirty="0" smtClean="0"/>
              <a:t>: Sensitivity analysis is used as part of what</a:t>
            </a:r>
            <a:r>
              <a:rPr lang="en-US" dirty="0"/>
              <a:t>-if </a:t>
            </a:r>
            <a:r>
              <a:rPr lang="en-US" dirty="0" smtClean="0"/>
              <a:t>analysis. It is a technique </a:t>
            </a:r>
            <a:r>
              <a:rPr lang="en-US" dirty="0"/>
              <a:t>used to </a:t>
            </a:r>
            <a:r>
              <a:rPr lang="en-US" dirty="0" smtClean="0"/>
              <a:t>compare </a:t>
            </a:r>
            <a:r>
              <a:rPr lang="en-US" dirty="0"/>
              <a:t>different scenarios and their potential outcomes based on changing </a:t>
            </a:r>
            <a:r>
              <a:rPr lang="en-US" dirty="0" smtClean="0"/>
              <a:t>conditions/variables.</a:t>
            </a:r>
            <a:endParaRPr lang="en-US" dirty="0"/>
          </a:p>
        </p:txBody>
      </p:sp>
      <p:sp>
        <p:nvSpPr>
          <p:cNvPr id="3" name="Title 2"/>
          <p:cNvSpPr>
            <a:spLocks noGrp="1"/>
          </p:cNvSpPr>
          <p:nvPr>
            <p:ph type="title"/>
          </p:nvPr>
        </p:nvSpPr>
        <p:spPr/>
        <p:txBody>
          <a:bodyPr/>
          <a:lstStyle/>
          <a:p>
            <a:r>
              <a:rPr lang="en-US" dirty="0"/>
              <a:t>Cost benefit </a:t>
            </a:r>
            <a:r>
              <a:rPr lang="en-US" dirty="0" smtClean="0"/>
              <a:t>analysis using NPV</a:t>
            </a:r>
            <a:endParaRPr lang="en-US" dirty="0"/>
          </a:p>
        </p:txBody>
      </p:sp>
    </p:spTree>
    <p:extLst>
      <p:ext uri="{BB962C8B-B14F-4D97-AF65-F5344CB8AC3E}">
        <p14:creationId xmlns:p14="http://schemas.microsoft.com/office/powerpoint/2010/main" val="313327442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0032" y="1827423"/>
            <a:ext cx="7772400" cy="2160137"/>
          </a:xfrm>
        </p:spPr>
        <p:txBody>
          <a:bodyPr/>
          <a:lstStyle/>
          <a:p>
            <a:r>
              <a:rPr lang="en-US" dirty="0" smtClean="0"/>
              <a:t>Article</a:t>
            </a:r>
            <a:br>
              <a:rPr lang="en-US" dirty="0" smtClean="0"/>
            </a:br>
            <a:r>
              <a:rPr lang="en-US" sz="3200" dirty="0" smtClean="0"/>
              <a:t>Calculating ROI for technology investments</a:t>
            </a:r>
            <a:endParaRPr lang="en-US" sz="3200" dirty="0"/>
          </a:p>
        </p:txBody>
      </p:sp>
    </p:spTree>
    <p:extLst>
      <p:ext uri="{BB962C8B-B14F-4D97-AF65-F5344CB8AC3E}">
        <p14:creationId xmlns:p14="http://schemas.microsoft.com/office/powerpoint/2010/main" val="2845198472"/>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Cost Benefit analysis example</a:t>
            </a:r>
            <a:endParaRPr lang="en-US" dirty="0"/>
          </a:p>
        </p:txBody>
      </p:sp>
      <p:pic>
        <p:nvPicPr>
          <p:cNvPr id="9" name="Picture 8"/>
          <p:cNvPicPr>
            <a:picLocks noChangeAspect="1"/>
          </p:cNvPicPr>
          <p:nvPr/>
        </p:nvPicPr>
        <p:blipFill>
          <a:blip r:embed="rId2"/>
          <a:stretch>
            <a:fillRect/>
          </a:stretch>
        </p:blipFill>
        <p:spPr>
          <a:xfrm>
            <a:off x="221938" y="1298890"/>
            <a:ext cx="8737120" cy="5614991"/>
          </a:xfrm>
          <a:prstGeom prst="rect">
            <a:avLst/>
          </a:prstGeom>
        </p:spPr>
      </p:pic>
    </p:spTree>
    <p:extLst>
      <p:ext uri="{BB962C8B-B14F-4D97-AF65-F5344CB8AC3E}">
        <p14:creationId xmlns:p14="http://schemas.microsoft.com/office/powerpoint/2010/main" val="186593646"/>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10436" y="2381144"/>
            <a:ext cx="4249899" cy="1754327"/>
          </a:xfrm>
          <a:prstGeom prst="rect">
            <a:avLst/>
          </a:prstGeom>
          <a:noFill/>
        </p:spPr>
        <p:txBody>
          <a:bodyPr wrap="square" rtlCol="0">
            <a:spAutoFit/>
          </a:bodyPr>
          <a:lstStyle/>
          <a:p>
            <a:pPr algn="ctr"/>
            <a:r>
              <a:rPr lang="en-US" sz="3600" b="1" dirty="0" smtClean="0">
                <a:solidFill>
                  <a:schemeClr val="tx2"/>
                </a:solidFill>
              </a:rPr>
              <a:t>Thank you!</a:t>
            </a:r>
          </a:p>
          <a:p>
            <a:pPr algn="ctr"/>
            <a:endParaRPr lang="en-US" sz="3600" b="1" dirty="0">
              <a:solidFill>
                <a:schemeClr val="tx2"/>
              </a:solidFill>
            </a:endParaRPr>
          </a:p>
          <a:p>
            <a:pPr algn="ctr"/>
            <a:r>
              <a:rPr lang="en-US" sz="3600" b="1" dirty="0" smtClean="0">
                <a:solidFill>
                  <a:schemeClr val="tx2"/>
                </a:solidFill>
              </a:rPr>
              <a:t>See </a:t>
            </a:r>
            <a:r>
              <a:rPr lang="en-US" sz="3600" b="1" dirty="0">
                <a:solidFill>
                  <a:schemeClr val="tx2"/>
                </a:solidFill>
              </a:rPr>
              <a:t>you next </a:t>
            </a:r>
            <a:r>
              <a:rPr lang="en-US" sz="3600" b="1" dirty="0" smtClean="0">
                <a:solidFill>
                  <a:schemeClr val="tx2"/>
                </a:solidFill>
              </a:rPr>
              <a:t>time</a:t>
            </a:r>
            <a:endParaRPr lang="en-US" sz="3600" b="1" dirty="0">
              <a:solidFill>
                <a:schemeClr val="tx2"/>
              </a:solidFill>
            </a:endParaRPr>
          </a:p>
        </p:txBody>
      </p:sp>
    </p:spTree>
    <p:extLst>
      <p:ext uri="{BB962C8B-B14F-4D97-AF65-F5344CB8AC3E}">
        <p14:creationId xmlns:p14="http://schemas.microsoft.com/office/powerpoint/2010/main" val="153370725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95913" y="2159514"/>
            <a:ext cx="8390888" cy="4342886"/>
          </a:xfrm>
        </p:spPr>
        <p:txBody>
          <a:bodyPr>
            <a:noAutofit/>
          </a:bodyPr>
          <a:lstStyle/>
          <a:p>
            <a:pPr>
              <a:buFont typeface="Arial"/>
              <a:buChar char="•"/>
            </a:pPr>
            <a:r>
              <a:rPr lang="en-US" sz="1800" dirty="0" smtClean="0"/>
              <a:t>Value case or Business Case Analysis (BCA)</a:t>
            </a:r>
            <a:endParaRPr lang="en-US" sz="1800" dirty="0"/>
          </a:p>
          <a:p>
            <a:pPr>
              <a:buFont typeface="Arial"/>
              <a:buChar char="•"/>
            </a:pPr>
            <a:r>
              <a:rPr lang="en-US" sz="1800" dirty="0" smtClean="0"/>
              <a:t>Based on a Cost / benefits analysis (CBA</a:t>
            </a:r>
            <a:r>
              <a:rPr lang="en-US" sz="1800" smtClean="0"/>
              <a:t>) </a:t>
            </a:r>
          </a:p>
          <a:p>
            <a:pPr>
              <a:buFont typeface="Arial"/>
              <a:buChar char="•"/>
            </a:pPr>
            <a:r>
              <a:rPr lang="en-US" sz="1800" smtClean="0"/>
              <a:t>Used </a:t>
            </a:r>
            <a:r>
              <a:rPr lang="en-US" sz="1800" dirty="0" smtClean="0"/>
              <a:t>in the Go / </a:t>
            </a:r>
            <a:r>
              <a:rPr lang="en-US" sz="1800" dirty="0" err="1" smtClean="0"/>
              <a:t>NoGo</a:t>
            </a:r>
            <a:r>
              <a:rPr lang="en-US" sz="1800" dirty="0" smtClean="0"/>
              <a:t> decision for the project or in prioritization process…</a:t>
            </a:r>
          </a:p>
          <a:p>
            <a:pPr>
              <a:buFont typeface="Arial"/>
              <a:buChar char="•"/>
            </a:pPr>
            <a:r>
              <a:rPr lang="en-US" sz="1800" dirty="0" smtClean="0"/>
              <a:t>Objections to BCA :</a:t>
            </a:r>
          </a:p>
          <a:p>
            <a:pPr lvl="1">
              <a:buFont typeface="Courier New"/>
              <a:buChar char="o"/>
            </a:pPr>
            <a:r>
              <a:rPr lang="en-US" sz="1600" dirty="0"/>
              <a:t>Hard to do…Requires large effort…</a:t>
            </a:r>
          </a:p>
          <a:p>
            <a:pPr lvl="1">
              <a:buFont typeface="Courier New"/>
              <a:buChar char="o"/>
            </a:pPr>
            <a:r>
              <a:rPr lang="en-US" sz="1600" dirty="0"/>
              <a:t>Subject to “gaming”…</a:t>
            </a:r>
            <a:r>
              <a:rPr lang="en-US" sz="1600" b="1" dirty="0" smtClean="0"/>
              <a:t>.</a:t>
            </a:r>
            <a:endParaRPr lang="en-US" sz="1800" dirty="0" smtClean="0"/>
          </a:p>
          <a:p>
            <a:pPr>
              <a:buFont typeface="Arial"/>
              <a:buChar char="•"/>
            </a:pPr>
            <a:r>
              <a:rPr lang="en-US" sz="1800" dirty="0" smtClean="0"/>
              <a:t>Producing BCA :</a:t>
            </a:r>
          </a:p>
          <a:p>
            <a:pPr lvl="1">
              <a:buFont typeface="Courier New"/>
              <a:buChar char="o"/>
            </a:pPr>
            <a:r>
              <a:rPr lang="en-US" sz="1600" dirty="0"/>
              <a:t>Assess the future project benefits (ex : productivity savings, revenue generation)</a:t>
            </a:r>
          </a:p>
          <a:p>
            <a:pPr lvl="1">
              <a:buFont typeface="Courier New"/>
              <a:buChar char="o"/>
            </a:pPr>
            <a:r>
              <a:rPr lang="en-US" sz="1600" dirty="0"/>
              <a:t>Assess project </a:t>
            </a:r>
            <a:r>
              <a:rPr lang="en-US" sz="1600" dirty="0" smtClean="0"/>
              <a:t>costs</a:t>
            </a:r>
            <a:endParaRPr lang="en-US" sz="1800" dirty="0" smtClean="0"/>
          </a:p>
          <a:p>
            <a:pPr>
              <a:buFont typeface="Arial"/>
              <a:buChar char="•"/>
            </a:pPr>
            <a:r>
              <a:rPr lang="en-US" sz="1800" dirty="0" smtClean="0"/>
              <a:t>Produce financial metrics :</a:t>
            </a:r>
          </a:p>
          <a:p>
            <a:pPr lvl="1">
              <a:buFont typeface="Courier New"/>
              <a:buChar char="o"/>
            </a:pPr>
            <a:r>
              <a:rPr lang="en-US" sz="1600" dirty="0"/>
              <a:t>Net benefits</a:t>
            </a:r>
          </a:p>
          <a:p>
            <a:pPr lvl="1">
              <a:buFont typeface="Courier New"/>
              <a:buChar char="o"/>
            </a:pPr>
            <a:r>
              <a:rPr lang="en-US" sz="1600" dirty="0"/>
              <a:t>ROI</a:t>
            </a:r>
          </a:p>
          <a:p>
            <a:pPr lvl="1">
              <a:buFont typeface="Courier New"/>
              <a:buChar char="o"/>
            </a:pPr>
            <a:r>
              <a:rPr lang="en-US" sz="1600" dirty="0"/>
              <a:t>Payback period</a:t>
            </a:r>
          </a:p>
          <a:p>
            <a:pPr lvl="1">
              <a:buFont typeface="Courier New"/>
              <a:buChar char="o"/>
            </a:pPr>
            <a:r>
              <a:rPr lang="en-US" sz="1600" dirty="0"/>
              <a:t>Net Present </a:t>
            </a:r>
            <a:r>
              <a:rPr lang="en-US" sz="1600" dirty="0" smtClean="0"/>
              <a:t>value</a:t>
            </a:r>
            <a:endParaRPr lang="en-US" sz="1800" dirty="0" smtClean="0"/>
          </a:p>
        </p:txBody>
      </p:sp>
      <p:sp>
        <p:nvSpPr>
          <p:cNvPr id="3" name="Title 2"/>
          <p:cNvSpPr>
            <a:spLocks noGrp="1"/>
          </p:cNvSpPr>
          <p:nvPr>
            <p:ph type="title"/>
          </p:nvPr>
        </p:nvSpPr>
        <p:spPr/>
        <p:txBody>
          <a:bodyPr>
            <a:normAutofit/>
          </a:bodyPr>
          <a:lstStyle/>
          <a:p>
            <a:r>
              <a:rPr lang="en-US" dirty="0" smtClean="0"/>
              <a:t>ROI for technology investments</a:t>
            </a:r>
            <a:endParaRPr lang="en-US" dirty="0"/>
          </a:p>
        </p:txBody>
      </p:sp>
    </p:spTree>
    <p:extLst>
      <p:ext uri="{BB962C8B-B14F-4D97-AF65-F5344CB8AC3E}">
        <p14:creationId xmlns:p14="http://schemas.microsoft.com/office/powerpoint/2010/main" val="72910466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95913" y="2401328"/>
            <a:ext cx="8390888" cy="4342886"/>
          </a:xfrm>
        </p:spPr>
        <p:txBody>
          <a:bodyPr>
            <a:noAutofit/>
          </a:bodyPr>
          <a:lstStyle/>
          <a:p>
            <a:pPr>
              <a:buFont typeface="Arial"/>
              <a:buChar char="•"/>
            </a:pPr>
            <a:r>
              <a:rPr lang="en-US" sz="1800" dirty="0" smtClean="0"/>
              <a:t>Example : Purchase of a design SW will produce 2 benefits :</a:t>
            </a:r>
          </a:p>
          <a:p>
            <a:pPr lvl="1">
              <a:buFont typeface="Arial"/>
              <a:buChar char="•"/>
            </a:pPr>
            <a:r>
              <a:rPr lang="en-US" sz="1600" dirty="0" smtClean="0"/>
              <a:t>Decrease the time required to build product</a:t>
            </a:r>
          </a:p>
          <a:p>
            <a:pPr lvl="1">
              <a:buFont typeface="Arial"/>
              <a:buChar char="•"/>
            </a:pPr>
            <a:r>
              <a:rPr lang="en-US" sz="1600" dirty="0" smtClean="0"/>
              <a:t>Allow the building of a new product </a:t>
            </a:r>
          </a:p>
          <a:p>
            <a:pPr>
              <a:buFont typeface="Arial"/>
              <a:buChar char="•"/>
            </a:pPr>
            <a:endParaRPr lang="en-US" sz="1800" dirty="0"/>
          </a:p>
          <a:p>
            <a:pPr>
              <a:buFont typeface="Arial"/>
              <a:buChar char="•"/>
            </a:pPr>
            <a:endParaRPr lang="en-US" sz="1800" dirty="0" smtClean="0"/>
          </a:p>
          <a:p>
            <a:pPr>
              <a:buFont typeface="Arial"/>
              <a:buChar char="•"/>
            </a:pPr>
            <a:endParaRPr lang="en-US" sz="1800" dirty="0"/>
          </a:p>
        </p:txBody>
      </p:sp>
      <p:sp>
        <p:nvSpPr>
          <p:cNvPr id="3" name="Title 2"/>
          <p:cNvSpPr>
            <a:spLocks noGrp="1"/>
          </p:cNvSpPr>
          <p:nvPr>
            <p:ph type="title"/>
          </p:nvPr>
        </p:nvSpPr>
        <p:spPr/>
        <p:txBody>
          <a:bodyPr>
            <a:normAutofit/>
          </a:bodyPr>
          <a:lstStyle/>
          <a:p>
            <a:r>
              <a:rPr lang="en-US" dirty="0" smtClean="0"/>
              <a:t>ROI for technology investments</a:t>
            </a:r>
            <a:endParaRPr lang="en-US" dirty="0"/>
          </a:p>
        </p:txBody>
      </p:sp>
      <p:pic>
        <p:nvPicPr>
          <p:cNvPr id="4" name="Picture 3"/>
          <p:cNvPicPr>
            <a:picLocks noChangeAspect="1"/>
          </p:cNvPicPr>
          <p:nvPr/>
        </p:nvPicPr>
        <p:blipFill rotWithShape="1">
          <a:blip r:embed="rId2"/>
          <a:srcRect l="11806" t="51778" r="8194" b="20889"/>
          <a:stretch/>
        </p:blipFill>
        <p:spPr>
          <a:xfrm>
            <a:off x="762000" y="3543300"/>
            <a:ext cx="7315200" cy="1562100"/>
          </a:xfrm>
          <a:prstGeom prst="rect">
            <a:avLst/>
          </a:prstGeom>
        </p:spPr>
      </p:pic>
      <p:pic>
        <p:nvPicPr>
          <p:cNvPr id="5" name="Picture 4"/>
          <p:cNvPicPr>
            <a:picLocks noChangeAspect="1"/>
          </p:cNvPicPr>
          <p:nvPr/>
        </p:nvPicPr>
        <p:blipFill rotWithShape="1">
          <a:blip r:embed="rId3"/>
          <a:srcRect l="10417" t="53111" r="10278" b="16444"/>
          <a:stretch/>
        </p:blipFill>
        <p:spPr>
          <a:xfrm>
            <a:off x="622300" y="4978400"/>
            <a:ext cx="7251700" cy="1739900"/>
          </a:xfrm>
          <a:prstGeom prst="rect">
            <a:avLst/>
          </a:prstGeom>
        </p:spPr>
      </p:pic>
    </p:spTree>
    <p:extLst>
      <p:ext uri="{BB962C8B-B14F-4D97-AF65-F5344CB8AC3E}">
        <p14:creationId xmlns:p14="http://schemas.microsoft.com/office/powerpoint/2010/main" val="213573178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95913" y="2159514"/>
            <a:ext cx="8390888" cy="4342886"/>
          </a:xfrm>
        </p:spPr>
        <p:txBody>
          <a:bodyPr>
            <a:noAutofit/>
          </a:bodyPr>
          <a:lstStyle/>
          <a:p>
            <a:pPr>
              <a:buFont typeface="Arial"/>
              <a:buChar char="•"/>
            </a:pPr>
            <a:r>
              <a:rPr lang="en-US" sz="1800" dirty="0" smtClean="0"/>
              <a:t>Example : Purchase of a design SW will produce 2 benefits :</a:t>
            </a:r>
          </a:p>
          <a:p>
            <a:pPr lvl="1">
              <a:buFont typeface="Arial"/>
              <a:buChar char="•"/>
            </a:pPr>
            <a:r>
              <a:rPr lang="en-US" sz="1600" dirty="0" smtClean="0"/>
              <a:t>Estimation of project costs :</a:t>
            </a:r>
          </a:p>
          <a:p>
            <a:pPr>
              <a:buFont typeface="Arial"/>
              <a:buChar char="•"/>
            </a:pPr>
            <a:endParaRPr lang="en-US" sz="1800" dirty="0"/>
          </a:p>
          <a:p>
            <a:pPr>
              <a:buFont typeface="Arial"/>
              <a:buChar char="•"/>
            </a:pPr>
            <a:endParaRPr lang="en-US" sz="1800" dirty="0" smtClean="0"/>
          </a:p>
          <a:p>
            <a:pPr>
              <a:buFont typeface="Arial"/>
              <a:buChar char="•"/>
            </a:pPr>
            <a:endParaRPr lang="en-US" sz="1800" dirty="0"/>
          </a:p>
        </p:txBody>
      </p:sp>
      <p:sp>
        <p:nvSpPr>
          <p:cNvPr id="3" name="Title 2"/>
          <p:cNvSpPr>
            <a:spLocks noGrp="1"/>
          </p:cNvSpPr>
          <p:nvPr>
            <p:ph type="title"/>
          </p:nvPr>
        </p:nvSpPr>
        <p:spPr/>
        <p:txBody>
          <a:bodyPr>
            <a:normAutofit/>
          </a:bodyPr>
          <a:lstStyle/>
          <a:p>
            <a:r>
              <a:rPr lang="en-US" dirty="0" smtClean="0"/>
              <a:t>ROI for technology investments</a:t>
            </a:r>
            <a:endParaRPr lang="en-US" dirty="0"/>
          </a:p>
        </p:txBody>
      </p:sp>
      <p:pic>
        <p:nvPicPr>
          <p:cNvPr id="6" name="Picture 5"/>
          <p:cNvPicPr>
            <a:picLocks noChangeAspect="1"/>
          </p:cNvPicPr>
          <p:nvPr/>
        </p:nvPicPr>
        <p:blipFill rotWithShape="1">
          <a:blip r:embed="rId2"/>
          <a:srcRect l="11389" t="50000" r="6806" b="24000"/>
          <a:stretch/>
        </p:blipFill>
        <p:spPr>
          <a:xfrm>
            <a:off x="571500" y="2857500"/>
            <a:ext cx="7480300" cy="1485900"/>
          </a:xfrm>
          <a:prstGeom prst="rect">
            <a:avLst/>
          </a:prstGeom>
        </p:spPr>
      </p:pic>
    </p:spTree>
    <p:extLst>
      <p:ext uri="{BB962C8B-B14F-4D97-AF65-F5344CB8AC3E}">
        <p14:creationId xmlns:p14="http://schemas.microsoft.com/office/powerpoint/2010/main" val="425822362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95913" y="2515114"/>
            <a:ext cx="8390888" cy="4342886"/>
          </a:xfrm>
        </p:spPr>
        <p:txBody>
          <a:bodyPr>
            <a:noAutofit/>
          </a:bodyPr>
          <a:lstStyle/>
          <a:p>
            <a:pPr>
              <a:buFont typeface="Arial"/>
              <a:buChar char="•"/>
            </a:pPr>
            <a:r>
              <a:rPr lang="en-US" sz="1800" dirty="0" smtClean="0"/>
              <a:t>Example : Purchase of a design SW will produce 2 benefits :</a:t>
            </a:r>
          </a:p>
          <a:p>
            <a:pPr lvl="1">
              <a:buFont typeface="Arial"/>
              <a:buChar char="•"/>
            </a:pPr>
            <a:r>
              <a:rPr lang="en-US" sz="1600" dirty="0" smtClean="0"/>
              <a:t>Cost / Benefit analysis</a:t>
            </a:r>
          </a:p>
          <a:p>
            <a:pPr>
              <a:buFont typeface="Arial"/>
              <a:buChar char="•"/>
            </a:pPr>
            <a:endParaRPr lang="en-US" sz="1800" dirty="0"/>
          </a:p>
          <a:p>
            <a:pPr>
              <a:buFont typeface="Arial"/>
              <a:buChar char="•"/>
            </a:pPr>
            <a:endParaRPr lang="en-US" sz="1800" dirty="0" smtClean="0"/>
          </a:p>
          <a:p>
            <a:pPr>
              <a:buFont typeface="Arial"/>
              <a:buChar char="•"/>
            </a:pPr>
            <a:endParaRPr lang="en-US" sz="1800" dirty="0"/>
          </a:p>
        </p:txBody>
      </p:sp>
      <p:sp>
        <p:nvSpPr>
          <p:cNvPr id="3" name="Title 2"/>
          <p:cNvSpPr>
            <a:spLocks noGrp="1"/>
          </p:cNvSpPr>
          <p:nvPr>
            <p:ph type="title"/>
          </p:nvPr>
        </p:nvSpPr>
        <p:spPr/>
        <p:txBody>
          <a:bodyPr>
            <a:normAutofit/>
          </a:bodyPr>
          <a:lstStyle/>
          <a:p>
            <a:r>
              <a:rPr lang="en-US" dirty="0" smtClean="0"/>
              <a:t>ROI for technology investments</a:t>
            </a:r>
            <a:endParaRPr lang="en-US" dirty="0"/>
          </a:p>
        </p:txBody>
      </p:sp>
      <p:pic>
        <p:nvPicPr>
          <p:cNvPr id="4" name="Picture 3"/>
          <p:cNvPicPr>
            <a:picLocks noChangeAspect="1"/>
          </p:cNvPicPr>
          <p:nvPr/>
        </p:nvPicPr>
        <p:blipFill rotWithShape="1">
          <a:blip r:embed="rId2"/>
          <a:srcRect l="12778" t="29778" r="12639" b="12667"/>
          <a:stretch/>
        </p:blipFill>
        <p:spPr>
          <a:xfrm>
            <a:off x="1162050" y="3429000"/>
            <a:ext cx="6819900" cy="3289300"/>
          </a:xfrm>
          <a:prstGeom prst="rect">
            <a:avLst/>
          </a:prstGeom>
        </p:spPr>
      </p:pic>
    </p:spTree>
    <p:extLst>
      <p:ext uri="{BB962C8B-B14F-4D97-AF65-F5344CB8AC3E}">
        <p14:creationId xmlns:p14="http://schemas.microsoft.com/office/powerpoint/2010/main" val="198509308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95913" y="3429000"/>
            <a:ext cx="8390888" cy="4342886"/>
          </a:xfrm>
        </p:spPr>
        <p:txBody>
          <a:bodyPr>
            <a:noAutofit/>
          </a:bodyPr>
          <a:lstStyle/>
          <a:p>
            <a:pPr>
              <a:buFont typeface="Arial"/>
              <a:buChar char="•"/>
            </a:pPr>
            <a:r>
              <a:rPr lang="en-US" sz="1800" dirty="0" smtClean="0"/>
              <a:t>Different Financial metrics to assess BCA</a:t>
            </a:r>
            <a:endParaRPr lang="en-US" sz="1800" dirty="0" smtClean="0"/>
          </a:p>
          <a:p>
            <a:pPr lvl="1">
              <a:buFont typeface="Arial"/>
              <a:buChar char="•"/>
            </a:pPr>
            <a:r>
              <a:rPr lang="en-US" sz="1600" dirty="0" smtClean="0"/>
              <a:t>Return on investment = (Benefits </a:t>
            </a:r>
            <a:r>
              <a:rPr lang="mr-IN" sz="1600" dirty="0" smtClean="0"/>
              <a:t>–</a:t>
            </a:r>
            <a:r>
              <a:rPr lang="en-US" sz="1600" dirty="0" smtClean="0"/>
              <a:t> Costs) / Costs</a:t>
            </a:r>
          </a:p>
          <a:p>
            <a:pPr lvl="2">
              <a:buFont typeface="Arial"/>
              <a:buChar char="•"/>
            </a:pPr>
            <a:r>
              <a:rPr lang="en-US" sz="1400" dirty="0" smtClean="0"/>
              <a:t>On our example = 19,250 / 195,250 or 9,9%</a:t>
            </a:r>
          </a:p>
          <a:p>
            <a:pPr lvl="1">
              <a:buFont typeface="Arial"/>
              <a:buChar char="•"/>
            </a:pPr>
            <a:r>
              <a:rPr lang="en-US" sz="1600" dirty="0" smtClean="0"/>
              <a:t>NPV : Net present value</a:t>
            </a:r>
          </a:p>
          <a:p>
            <a:pPr lvl="1">
              <a:buFont typeface="Arial"/>
              <a:buChar char="•"/>
            </a:pPr>
            <a:endParaRPr lang="en-US" sz="1600" dirty="0"/>
          </a:p>
          <a:p>
            <a:pPr lvl="1">
              <a:buFont typeface="Arial"/>
              <a:buChar char="•"/>
            </a:pPr>
            <a:endParaRPr lang="en-US" sz="1600" dirty="0" smtClean="0"/>
          </a:p>
          <a:p>
            <a:pPr marL="301943" lvl="1" indent="0">
              <a:buNone/>
            </a:pPr>
            <a:endParaRPr lang="en-US" sz="1600" dirty="0" smtClean="0"/>
          </a:p>
        </p:txBody>
      </p:sp>
      <p:sp>
        <p:nvSpPr>
          <p:cNvPr id="3" name="Title 2"/>
          <p:cNvSpPr>
            <a:spLocks noGrp="1"/>
          </p:cNvSpPr>
          <p:nvPr>
            <p:ph type="title"/>
          </p:nvPr>
        </p:nvSpPr>
        <p:spPr/>
        <p:txBody>
          <a:bodyPr>
            <a:normAutofit/>
          </a:bodyPr>
          <a:lstStyle/>
          <a:p>
            <a:r>
              <a:rPr lang="en-US" dirty="0" smtClean="0"/>
              <a:t>ROI for technology investments</a:t>
            </a:r>
            <a:endParaRPr lang="en-US" dirty="0"/>
          </a:p>
        </p:txBody>
      </p:sp>
      <p:pic>
        <p:nvPicPr>
          <p:cNvPr id="4" name="Picture 3"/>
          <p:cNvPicPr>
            <a:picLocks noChangeAspect="1"/>
          </p:cNvPicPr>
          <p:nvPr/>
        </p:nvPicPr>
        <p:blipFill rotWithShape="1">
          <a:blip r:embed="rId2"/>
          <a:srcRect l="13056" t="56889" r="12778" b="28667"/>
          <a:stretch/>
        </p:blipFill>
        <p:spPr>
          <a:xfrm>
            <a:off x="152400" y="2553728"/>
            <a:ext cx="6781800" cy="825500"/>
          </a:xfrm>
          <a:prstGeom prst="rect">
            <a:avLst/>
          </a:prstGeom>
        </p:spPr>
      </p:pic>
      <p:pic>
        <p:nvPicPr>
          <p:cNvPr id="5" name="Picture 4"/>
          <p:cNvPicPr>
            <a:picLocks noChangeAspect="1"/>
          </p:cNvPicPr>
          <p:nvPr/>
        </p:nvPicPr>
        <p:blipFill rotWithShape="1">
          <a:blip r:embed="rId3"/>
          <a:srcRect l="11805" t="51556" r="9445" b="23555"/>
          <a:stretch/>
        </p:blipFill>
        <p:spPr>
          <a:xfrm>
            <a:off x="0" y="4686299"/>
            <a:ext cx="7658100" cy="1512711"/>
          </a:xfrm>
          <a:prstGeom prst="rect">
            <a:avLst/>
          </a:prstGeom>
        </p:spPr>
      </p:pic>
    </p:spTree>
    <p:extLst>
      <p:ext uri="{BB962C8B-B14F-4D97-AF65-F5344CB8AC3E}">
        <p14:creationId xmlns:p14="http://schemas.microsoft.com/office/powerpoint/2010/main" val="1851255158"/>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Waveform.thmx</Template>
  <TotalTime>3805</TotalTime>
  <Words>2730</Words>
  <Application>Microsoft Macintosh PowerPoint</Application>
  <PresentationFormat>On-screen Show (4:3)</PresentationFormat>
  <Paragraphs>291</Paragraphs>
  <Slides>41</Slides>
  <Notes>0</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Waveform</vt:lpstr>
      <vt:lpstr>Finance for IT managers</vt:lpstr>
      <vt:lpstr>Sessions calendar</vt:lpstr>
      <vt:lpstr>Course schedule and contents</vt:lpstr>
      <vt:lpstr>Article Calculating ROI for technology investments</vt:lpstr>
      <vt:lpstr>ROI for technology investments</vt:lpstr>
      <vt:lpstr>ROI for technology investments</vt:lpstr>
      <vt:lpstr>ROI for technology investments</vt:lpstr>
      <vt:lpstr>ROI for technology investments</vt:lpstr>
      <vt:lpstr>ROI for technology investments</vt:lpstr>
      <vt:lpstr>ROI for technology investments</vt:lpstr>
      <vt:lpstr>ROI for technology investments</vt:lpstr>
      <vt:lpstr>ROI for technology investments</vt:lpstr>
      <vt:lpstr>Project value case</vt:lpstr>
      <vt:lpstr>What is project value case?</vt:lpstr>
      <vt:lpstr>What is project value case?</vt:lpstr>
      <vt:lpstr>Practically project value case…</vt:lpstr>
      <vt:lpstr>Financial Benefits categories</vt:lpstr>
      <vt:lpstr>Other Benefits categories</vt:lpstr>
      <vt:lpstr>Cost categories</vt:lpstr>
      <vt:lpstr>Project assessment methods</vt:lpstr>
      <vt:lpstr>Return on Investment (ROI)</vt:lpstr>
      <vt:lpstr>Project ROI</vt:lpstr>
      <vt:lpstr>Project ROI</vt:lpstr>
      <vt:lpstr>Project ROI</vt:lpstr>
      <vt:lpstr>Project ROI</vt:lpstr>
      <vt:lpstr>Project ROI example</vt:lpstr>
      <vt:lpstr>Payback period</vt:lpstr>
      <vt:lpstr>Payback period</vt:lpstr>
      <vt:lpstr>Payback period example</vt:lpstr>
      <vt:lpstr>Net Present Value (NPV)</vt:lpstr>
      <vt:lpstr>Net Present Value (NPV)</vt:lpstr>
      <vt:lpstr>Net Present Value (NPV)</vt:lpstr>
      <vt:lpstr>Net Present Value (NPV)</vt:lpstr>
      <vt:lpstr>NPV example</vt:lpstr>
      <vt:lpstr>NPV example</vt:lpstr>
      <vt:lpstr>NPV example</vt:lpstr>
      <vt:lpstr>NPV’s discount rate exercise</vt:lpstr>
      <vt:lpstr>NPV’s discount rate exercise</vt:lpstr>
      <vt:lpstr>Cost benefit analysis using NPV</vt:lpstr>
      <vt:lpstr>Cost Benefit analysis example</vt:lpstr>
      <vt:lpstr>PowerPoint Presentation</vt:lpstr>
    </vt:vector>
  </TitlesOfParts>
  <Manager/>
  <Company>Hervé Gallot for EPITA</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International Masters</dc:title>
  <dc:subject>Finance for IT Managers</dc:subject>
  <dc:creator>Hervé Gallot</dc:creator>
  <cp:keywords/>
  <dc:description/>
  <cp:lastModifiedBy>Sylvie Appriou</cp:lastModifiedBy>
  <cp:revision>690</cp:revision>
  <cp:lastPrinted>2013-03-21T16:55:29Z</cp:lastPrinted>
  <dcterms:created xsi:type="dcterms:W3CDTF">2013-02-25T11:18:49Z</dcterms:created>
  <dcterms:modified xsi:type="dcterms:W3CDTF">2018-07-23T14:44:37Z</dcterms:modified>
  <cp:category/>
</cp:coreProperties>
</file>

<file path=docProps/thumbnail.jpeg>
</file>